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18288000" cy="10287000"/>
  <p:notesSz cx="6858000" cy="9144000"/>
  <p:embeddedFontLst>
    <p:embeddedFont>
      <p:font typeface="Alegreya" panose="020B0604020202020204" charset="0"/>
      <p:regular r:id="rId24"/>
    </p:embeddedFont>
    <p:embeddedFont>
      <p:font typeface="Arimo" panose="020B0604020202020204" charset="0"/>
      <p:regular r:id="rId25"/>
    </p:embeddedFont>
    <p:embeddedFont>
      <p:font typeface="Fraunces Bold" panose="020B0604020202020204" charset="0"/>
      <p:regular r:id="rId26"/>
      <p:bold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242EC-9043-A143-8726-329C8FB428A6}" v="74" dt="2025-04-24T03:46:46.640"/>
    <p1510:client id="{50841C38-619C-F67D-88FC-B95941C597D6}" v="26" dt="2025-04-24T03:12:37.835"/>
    <p1510:client id="{8D2B39A5-6A2B-6B40-81A6-77398608997B}" v="3" dt="2025-04-24T05:20:32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DDEF82-9140-F347-83B3-9941B54FC79D}" type="doc">
      <dgm:prSet loTypeId="urn:microsoft.com/office/officeart/2005/8/layout/vList6" loCatId="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4092BCB-B357-EE4A-B1F4-E0D8D1210C10}">
      <dgm:prSet/>
      <dgm:spPr/>
      <dgm:t>
        <a:bodyPr/>
        <a:lstStyle/>
        <a:p>
          <a:r>
            <a:rPr lang="en-US"/>
            <a:t>Together, let's empower sustainable agriculture with Al.</a:t>
          </a:r>
        </a:p>
      </dgm:t>
    </dgm:pt>
    <dgm:pt modelId="{7F01121E-1832-DA45-BAD0-3C508BF3B4A3}" type="parTrans" cxnId="{CFF29537-AB68-0E41-BE3D-A31C3202383C}">
      <dgm:prSet/>
      <dgm:spPr/>
      <dgm:t>
        <a:bodyPr/>
        <a:lstStyle/>
        <a:p>
          <a:endParaRPr lang="en-US"/>
        </a:p>
      </dgm:t>
    </dgm:pt>
    <dgm:pt modelId="{DBCE69AC-82DE-064B-8860-171929459D5E}" type="sibTrans" cxnId="{CFF29537-AB68-0E41-BE3D-A31C3202383C}">
      <dgm:prSet/>
      <dgm:spPr/>
      <dgm:t>
        <a:bodyPr/>
        <a:lstStyle/>
        <a:p>
          <a:endParaRPr lang="en-US"/>
        </a:p>
      </dgm:t>
    </dgm:pt>
    <dgm:pt modelId="{B4978E04-7171-7F4C-A02E-6E79D3D9AF4E}">
      <dgm:prSet/>
      <dgm:spPr/>
      <dgm:t>
        <a:bodyPr/>
        <a:lstStyle/>
        <a:p>
          <a:r>
            <a:rPr lang="en-US"/>
            <a:t>Your feedback, questions, and ideas are always welcome.</a:t>
          </a:r>
        </a:p>
      </dgm:t>
    </dgm:pt>
    <dgm:pt modelId="{A7445D07-2194-1143-80EB-D1BA6BB82C37}" type="parTrans" cxnId="{31B66521-56D1-7242-8F42-B98C529D2DDE}">
      <dgm:prSet/>
      <dgm:spPr/>
      <dgm:t>
        <a:bodyPr/>
        <a:lstStyle/>
        <a:p>
          <a:endParaRPr lang="en-US"/>
        </a:p>
      </dgm:t>
    </dgm:pt>
    <dgm:pt modelId="{B7CA6F81-F16F-3242-9C0A-65EC7FD17C2C}" type="sibTrans" cxnId="{31B66521-56D1-7242-8F42-B98C529D2DDE}">
      <dgm:prSet/>
      <dgm:spPr/>
      <dgm:t>
        <a:bodyPr/>
        <a:lstStyle/>
        <a:p>
          <a:endParaRPr lang="en-US"/>
        </a:p>
      </dgm:t>
    </dgm:pt>
    <dgm:pt modelId="{2F0746FC-7BCD-0444-8ACB-683B8435BE2F}" type="pres">
      <dgm:prSet presAssocID="{14DDEF82-9140-F347-83B3-9941B54FC79D}" presName="Name0" presStyleCnt="0">
        <dgm:presLayoutVars>
          <dgm:dir/>
          <dgm:animLvl val="lvl"/>
          <dgm:resizeHandles/>
        </dgm:presLayoutVars>
      </dgm:prSet>
      <dgm:spPr/>
    </dgm:pt>
    <dgm:pt modelId="{BF51F9C6-D107-334F-A0B7-AD33A01E007A}" type="pres">
      <dgm:prSet presAssocID="{44092BCB-B357-EE4A-B1F4-E0D8D1210C10}" presName="linNode" presStyleCnt="0"/>
      <dgm:spPr/>
    </dgm:pt>
    <dgm:pt modelId="{B8451978-8A2D-C240-AAB9-49F8F3EED1C4}" type="pres">
      <dgm:prSet presAssocID="{44092BCB-B357-EE4A-B1F4-E0D8D1210C10}" presName="parentShp" presStyleLbl="node1" presStyleIdx="0" presStyleCnt="2">
        <dgm:presLayoutVars>
          <dgm:bulletEnabled val="1"/>
        </dgm:presLayoutVars>
      </dgm:prSet>
      <dgm:spPr/>
    </dgm:pt>
    <dgm:pt modelId="{3C6EEE6B-6909-BA4E-AE09-2C263830DCBC}" type="pres">
      <dgm:prSet presAssocID="{44092BCB-B357-EE4A-B1F4-E0D8D1210C10}" presName="childShp" presStyleLbl="bgAccFollowNode1" presStyleIdx="0" presStyleCnt="2">
        <dgm:presLayoutVars>
          <dgm:bulletEnabled val="1"/>
        </dgm:presLayoutVars>
      </dgm:prSet>
      <dgm:spPr/>
    </dgm:pt>
    <dgm:pt modelId="{8CDF76CD-950F-0D4F-928F-835E3BD6B36B}" type="pres">
      <dgm:prSet presAssocID="{DBCE69AC-82DE-064B-8860-171929459D5E}" presName="spacing" presStyleCnt="0"/>
      <dgm:spPr/>
    </dgm:pt>
    <dgm:pt modelId="{980A65CC-67A2-F84F-A5B4-613BECBCE20B}" type="pres">
      <dgm:prSet presAssocID="{B4978E04-7171-7F4C-A02E-6E79D3D9AF4E}" presName="linNode" presStyleCnt="0"/>
      <dgm:spPr/>
    </dgm:pt>
    <dgm:pt modelId="{7DE445C4-129A-744A-A341-FBB3FED9BF0E}" type="pres">
      <dgm:prSet presAssocID="{B4978E04-7171-7F4C-A02E-6E79D3D9AF4E}" presName="parentShp" presStyleLbl="node1" presStyleIdx="1" presStyleCnt="2">
        <dgm:presLayoutVars>
          <dgm:bulletEnabled val="1"/>
        </dgm:presLayoutVars>
      </dgm:prSet>
      <dgm:spPr/>
    </dgm:pt>
    <dgm:pt modelId="{575078EC-47AB-6C43-B8CB-C4980DD80E99}" type="pres">
      <dgm:prSet presAssocID="{B4978E04-7171-7F4C-A02E-6E79D3D9AF4E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31B66521-56D1-7242-8F42-B98C529D2DDE}" srcId="{14DDEF82-9140-F347-83B3-9941B54FC79D}" destId="{B4978E04-7171-7F4C-A02E-6E79D3D9AF4E}" srcOrd="1" destOrd="0" parTransId="{A7445D07-2194-1143-80EB-D1BA6BB82C37}" sibTransId="{B7CA6F81-F16F-3242-9C0A-65EC7FD17C2C}"/>
    <dgm:cxn modelId="{2212F62C-C4BC-6F4C-8D16-F914330334C9}" type="presOf" srcId="{B4978E04-7171-7F4C-A02E-6E79D3D9AF4E}" destId="{7DE445C4-129A-744A-A341-FBB3FED9BF0E}" srcOrd="0" destOrd="0" presId="urn:microsoft.com/office/officeart/2005/8/layout/vList6"/>
    <dgm:cxn modelId="{CFF29537-AB68-0E41-BE3D-A31C3202383C}" srcId="{14DDEF82-9140-F347-83B3-9941B54FC79D}" destId="{44092BCB-B357-EE4A-B1F4-E0D8D1210C10}" srcOrd="0" destOrd="0" parTransId="{7F01121E-1832-DA45-BAD0-3C508BF3B4A3}" sibTransId="{DBCE69AC-82DE-064B-8860-171929459D5E}"/>
    <dgm:cxn modelId="{6F1CE75B-AEA7-D841-B716-8A43F1CAC33C}" type="presOf" srcId="{44092BCB-B357-EE4A-B1F4-E0D8D1210C10}" destId="{B8451978-8A2D-C240-AAB9-49F8F3EED1C4}" srcOrd="0" destOrd="0" presId="urn:microsoft.com/office/officeart/2005/8/layout/vList6"/>
    <dgm:cxn modelId="{1BFFA99F-A240-5743-AC17-D530B553225A}" type="presOf" srcId="{14DDEF82-9140-F347-83B3-9941B54FC79D}" destId="{2F0746FC-7BCD-0444-8ACB-683B8435BE2F}" srcOrd="0" destOrd="0" presId="urn:microsoft.com/office/officeart/2005/8/layout/vList6"/>
    <dgm:cxn modelId="{7532088B-CE83-2943-B5A8-947F5FD2DD4A}" type="presParOf" srcId="{2F0746FC-7BCD-0444-8ACB-683B8435BE2F}" destId="{BF51F9C6-D107-334F-A0B7-AD33A01E007A}" srcOrd="0" destOrd="0" presId="urn:microsoft.com/office/officeart/2005/8/layout/vList6"/>
    <dgm:cxn modelId="{7515DEDC-CB8C-BD4C-8808-4814349F65EB}" type="presParOf" srcId="{BF51F9C6-D107-334F-A0B7-AD33A01E007A}" destId="{B8451978-8A2D-C240-AAB9-49F8F3EED1C4}" srcOrd="0" destOrd="0" presId="urn:microsoft.com/office/officeart/2005/8/layout/vList6"/>
    <dgm:cxn modelId="{317AAA2E-5CDF-2C43-A0FA-F45877725756}" type="presParOf" srcId="{BF51F9C6-D107-334F-A0B7-AD33A01E007A}" destId="{3C6EEE6B-6909-BA4E-AE09-2C263830DCBC}" srcOrd="1" destOrd="0" presId="urn:microsoft.com/office/officeart/2005/8/layout/vList6"/>
    <dgm:cxn modelId="{113EC19B-93F4-E241-8DC6-D8126C015E8C}" type="presParOf" srcId="{2F0746FC-7BCD-0444-8ACB-683B8435BE2F}" destId="{8CDF76CD-950F-0D4F-928F-835E3BD6B36B}" srcOrd="1" destOrd="0" presId="urn:microsoft.com/office/officeart/2005/8/layout/vList6"/>
    <dgm:cxn modelId="{189C6E73-CB21-024C-842A-82BC8407683D}" type="presParOf" srcId="{2F0746FC-7BCD-0444-8ACB-683B8435BE2F}" destId="{980A65CC-67A2-F84F-A5B4-613BECBCE20B}" srcOrd="2" destOrd="0" presId="urn:microsoft.com/office/officeart/2005/8/layout/vList6"/>
    <dgm:cxn modelId="{C96E0D44-D0CE-1F4D-B357-73EE4983D53C}" type="presParOf" srcId="{980A65CC-67A2-F84F-A5B4-613BECBCE20B}" destId="{7DE445C4-129A-744A-A341-FBB3FED9BF0E}" srcOrd="0" destOrd="0" presId="urn:microsoft.com/office/officeart/2005/8/layout/vList6"/>
    <dgm:cxn modelId="{59D80FB1-633F-C749-9D98-9F7324DDB750}" type="presParOf" srcId="{980A65CC-67A2-F84F-A5B4-613BECBCE20B}" destId="{575078EC-47AB-6C43-B8CB-C4980DD80E9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EEE6B-6909-BA4E-AE09-2C263830DCBC}">
      <dsp:nvSpPr>
        <dsp:cNvPr id="0" name=""/>
        <dsp:cNvSpPr/>
      </dsp:nvSpPr>
      <dsp:spPr>
        <a:xfrm>
          <a:off x="3383277" y="641"/>
          <a:ext cx="5074916" cy="2503103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51978-8A2D-C240-AAB9-49F8F3EED1C4}">
      <dsp:nvSpPr>
        <dsp:cNvPr id="0" name=""/>
        <dsp:cNvSpPr/>
      </dsp:nvSpPr>
      <dsp:spPr>
        <a:xfrm>
          <a:off x="0" y="641"/>
          <a:ext cx="3383277" cy="25031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Together, let's empower sustainable agriculture with Al.</a:t>
          </a:r>
        </a:p>
      </dsp:txBody>
      <dsp:txXfrm>
        <a:off x="122191" y="122832"/>
        <a:ext cx="3138895" cy="2258721"/>
      </dsp:txXfrm>
    </dsp:sp>
    <dsp:sp modelId="{575078EC-47AB-6C43-B8CB-C4980DD80E99}">
      <dsp:nvSpPr>
        <dsp:cNvPr id="0" name=""/>
        <dsp:cNvSpPr/>
      </dsp:nvSpPr>
      <dsp:spPr>
        <a:xfrm>
          <a:off x="3383277" y="2754055"/>
          <a:ext cx="5074916" cy="2503103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445C4-129A-744A-A341-FBB3FED9BF0E}">
      <dsp:nvSpPr>
        <dsp:cNvPr id="0" name=""/>
        <dsp:cNvSpPr/>
      </dsp:nvSpPr>
      <dsp:spPr>
        <a:xfrm>
          <a:off x="0" y="2754055"/>
          <a:ext cx="3383277" cy="25031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Your feedback, questions, and ideas are always welcome.</a:t>
          </a:r>
        </a:p>
      </dsp:txBody>
      <dsp:txXfrm>
        <a:off x="122191" y="2876246"/>
        <a:ext cx="3138895" cy="2258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23:27.894"/>
    </inkml:context>
    <inkml:brush xml:id="br0">
      <inkml:brushProperty name="width" value="0.05" units="cm"/>
      <inkml:brushProperty name="height" value="0.05" units="cm"/>
      <inkml:brushProperty name="color" value="#E0EDE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23:39.329"/>
    </inkml:context>
    <inkml:brush xml:id="br0">
      <inkml:brushProperty name="width" value="0.05" units="cm"/>
      <inkml:brushProperty name="height" value="0.05" units="cm"/>
      <inkml:brushProperty name="color" value="#E0EDE4"/>
    </inkml:brush>
  </inkml:definitions>
  <inkml:trace contextRef="#ctx0" brushRef="#br0">52 40 24575,'-12'10'0,"3"2"0,-1 3 0,3-2 0,0-3 0,1 1 0,5-2 0,3-5 0,7-4 0,3-5 0,0-2 0,0 0 0,-2 1 0,0 0 0,2 2 0,0 1 0,-2 0 0,1 3 0,0 0 0,-1-2 0,2-1 0,-4-2 0,0 0 0,2 1 0,-4-1 0,3 1 0,-1 0 0,-4 1 0,-1 5 0,-3 3 0,-5 2 0,-2-1 0,-2-1 0,-2-2 0,0 3 0,0-1 0,2-2 0,-3-1 0,1-2 0,-1 0 0,-1 1 0,4 0 0,0 2 0,1 0 0,-1 0 0,-3-2 0,1-1 0,2 2 0,1 1 0,2-2 0,2-3 0,2-6 0,4-1 0,4-1 0,2 1 0,1-1 0,0-2 0,-1 0 0,2 2 0,5 1 0,-1 3 0,0 3 0,-3-3 0,-3 3 0,-1 2 0,-5 4 0,-3 6 0,-2-3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24:35.959"/>
    </inkml:context>
    <inkml:brush xml:id="br0">
      <inkml:brushProperty name="width" value="0.05" units="cm"/>
      <inkml:brushProperty name="height" value="0.05" units="cm"/>
      <inkml:brushProperty name="color" value="#E0EDE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23:32.360"/>
    </inkml:context>
    <inkml:brush xml:id="br0">
      <inkml:brushProperty name="width" value="0.05" units="cm"/>
      <inkml:brushProperty name="height" value="0.05" units="cm"/>
      <inkml:brushProperty name="color" value="#E0EDE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23:33.610"/>
    </inkml:context>
    <inkml:brush xml:id="br0">
      <inkml:brushProperty name="width" value="0.05" units="cm"/>
      <inkml:brushProperty name="height" value="0.05" units="cm"/>
      <inkml:brushProperty name="color" value="#E0EDE4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24:33.460"/>
    </inkml:context>
    <inkml:brush xml:id="br0">
      <inkml:brushProperty name="width" value="0.05" units="cm"/>
      <inkml:brushProperty name="height" value="0.05" units="cm"/>
      <inkml:brushProperty name="color" value="#E0EDE4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24:34.476"/>
    </inkml:context>
    <inkml:brush xml:id="br0">
      <inkml:brushProperty name="width" value="0.05" units="cm"/>
      <inkml:brushProperty name="height" value="0.05" units="cm"/>
      <inkml:brushProperty name="color" value="#E0EDE4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24:37.176"/>
    </inkml:context>
    <inkml:brush xml:id="br0">
      <inkml:brushProperty name="width" value="0.05" units="cm"/>
      <inkml:brushProperty name="height" value="0.05" units="cm"/>
      <inkml:brushProperty name="color" value="#E0EDE4"/>
    </inkml:brush>
  </inkml:definitions>
  <inkml:trace contextRef="#ctx0" brushRef="#br0">0 0 24575,'3'0'0,"0"0"0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03:24:39.859"/>
    </inkml:context>
    <inkml:brush xml:id="br0">
      <inkml:brushProperty name="width" value="0.05" units="cm"/>
      <inkml:brushProperty name="height" value="0.05" units="cm"/>
      <inkml:brushProperty name="color" value="#E0EDE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9F610-A16D-75BB-38BC-D48DB8EB5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8767F1-0484-C85F-CF14-B1F0416A6A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539B5C-C868-31C9-ECB8-D92495D111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7F80A65-FAA2-73C7-3C43-3DC37BD6F5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779C47D-8C71-F570-06DE-B9B1DE320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D2F18-9D1B-2A62-4629-8D6AF3140C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D442E-6EAD-640C-8522-2E41D9707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7008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We’re a diverse team focused on solving real agricultural problems.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Team members: </a:t>
            </a:r>
            <a:r>
              <a:rPr lang="en-US" err="1"/>
              <a:t>Meghasyam</a:t>
            </a:r>
            <a:r>
              <a:rPr lang="en-US"/>
              <a:t>, Umesh, Neha, Srika, and myself.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Combined expertise in ML, agricultural science, and software.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Each person contributed unique skills to shape this solution.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Our shared mission: help Iowa farmers detect and treat diseases early.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198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321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buNone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062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5.xml"/><Relationship Id="rId18" Type="http://schemas.openxmlformats.org/officeDocument/2006/relationships/customXml" Target="../ink/ink9.xml"/><Relationship Id="rId3" Type="http://schemas.openxmlformats.org/officeDocument/2006/relationships/image" Target="../media/image49.png"/><Relationship Id="rId7" Type="http://schemas.openxmlformats.org/officeDocument/2006/relationships/customXml" Target="../ink/ink1.xml"/><Relationship Id="rId12" Type="http://schemas.openxmlformats.org/officeDocument/2006/relationships/customXml" Target="../ink/ink4.xm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customXml" Target="../ink/ink3.xml"/><Relationship Id="rId5" Type="http://schemas.openxmlformats.org/officeDocument/2006/relationships/image" Target="../media/image50.png"/><Relationship Id="rId15" Type="http://schemas.openxmlformats.org/officeDocument/2006/relationships/customXml" Target="../ink/ink7.xml"/><Relationship Id="rId10" Type="http://schemas.openxmlformats.org/officeDocument/2006/relationships/image" Target="../media/image52.png"/><Relationship Id="rId4" Type="http://schemas.microsoft.com/office/2007/relationships/hdphoto" Target="../media/hdphoto1.wdp"/><Relationship Id="rId9" Type="http://schemas.openxmlformats.org/officeDocument/2006/relationships/customXml" Target="../ink/ink2.xml"/><Relationship Id="rId1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850238" y="3591223"/>
            <a:ext cx="9445527" cy="2054361"/>
            <a:chOff x="0" y="0"/>
            <a:chExt cx="12594036" cy="27391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94036" cy="2739148"/>
            </a:xfrm>
            <a:custGeom>
              <a:avLst/>
              <a:gdLst/>
              <a:ahLst/>
              <a:cxnLst/>
              <a:rect l="l" t="t" r="r" b="b"/>
              <a:pathLst>
                <a:path w="12594036" h="2739148">
                  <a:moveTo>
                    <a:pt x="0" y="0"/>
                  </a:moveTo>
                  <a:lnTo>
                    <a:pt x="12594036" y="0"/>
                  </a:lnTo>
                  <a:lnTo>
                    <a:pt x="12594036" y="2739148"/>
                  </a:lnTo>
                  <a:lnTo>
                    <a:pt x="0" y="273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2594036" cy="2758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ByteForce Crop Disease Detection System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0238" y="5788373"/>
            <a:ext cx="9445527" cy="907257"/>
            <a:chOff x="0" y="0"/>
            <a:chExt cx="12594036" cy="12096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6" cy="1209676"/>
            </a:xfrm>
            <a:custGeom>
              <a:avLst/>
              <a:gdLst/>
              <a:ahLst/>
              <a:cxnLst/>
              <a:rect l="l" t="t" r="r" b="b"/>
              <a:pathLst>
                <a:path w="12594036" h="1209676">
                  <a:moveTo>
                    <a:pt x="0" y="0"/>
                  </a:moveTo>
                  <a:lnTo>
                    <a:pt x="12594036" y="0"/>
                  </a:lnTo>
                  <a:lnTo>
                    <a:pt x="12594036" y="1209676"/>
                  </a:lnTo>
                  <a:lnTo>
                    <a:pt x="0" y="1209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12594036" cy="13144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AI-powered plant disease identification and treatment solution for sustainable farming.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122327" cy="6174619"/>
          </a:xfrm>
          <a:custGeom>
            <a:avLst/>
            <a:gdLst/>
            <a:ahLst/>
            <a:cxnLst/>
            <a:rect l="l" t="t" r="r" b="b"/>
            <a:pathLst>
              <a:path w="10122327" h="6174619">
                <a:moveTo>
                  <a:pt x="0" y="0"/>
                </a:moveTo>
                <a:lnTo>
                  <a:pt x="10122327" y="0"/>
                </a:lnTo>
                <a:lnTo>
                  <a:pt x="10122327" y="6174619"/>
                </a:lnTo>
                <a:lnTo>
                  <a:pt x="0" y="6174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98754" y="3605840"/>
            <a:ext cx="9789246" cy="6681160"/>
          </a:xfrm>
          <a:custGeom>
            <a:avLst/>
            <a:gdLst/>
            <a:ahLst/>
            <a:cxnLst/>
            <a:rect l="l" t="t" r="r" b="b"/>
            <a:pathLst>
              <a:path w="9789246" h="6681160">
                <a:moveTo>
                  <a:pt x="0" y="0"/>
                </a:moveTo>
                <a:lnTo>
                  <a:pt x="9789246" y="0"/>
                </a:lnTo>
                <a:lnTo>
                  <a:pt x="9789246" y="6681160"/>
                </a:lnTo>
                <a:lnTo>
                  <a:pt x="0" y="6681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D2D6B2B-A061-4910-473D-1A22BA3575D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BA4E44-AE7A-A067-5333-335F2B887C5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BFC8E44-6592-4956-E226-15FB0453C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10" y="1035575"/>
            <a:ext cx="13750380" cy="82158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4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850238" y="1085702"/>
            <a:ext cx="7418934" cy="885974"/>
            <a:chOff x="0" y="0"/>
            <a:chExt cx="9891912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91912" cy="1181298"/>
            </a:xfrm>
            <a:custGeom>
              <a:avLst/>
              <a:gdLst/>
              <a:ahLst/>
              <a:cxnLst/>
              <a:rect l="l" t="t" r="r" b="b"/>
              <a:pathLst>
                <a:path w="9891912" h="1181298">
                  <a:moveTo>
                    <a:pt x="0" y="0"/>
                  </a:moveTo>
                  <a:lnTo>
                    <a:pt x="9891912" y="0"/>
                  </a:lnTo>
                  <a:lnTo>
                    <a:pt x="989191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891912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System Architecture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7850238" y="2396877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693028" y="2680395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User Interface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93028" y="3293418"/>
            <a:ext cx="7602737" cy="453629"/>
            <a:chOff x="0" y="0"/>
            <a:chExt cx="10136982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React.js frontend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7850238" y="4097982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9693028" y="4381500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Backend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93028" y="4994523"/>
            <a:ext cx="7602737" cy="453629"/>
            <a:chOff x="0" y="0"/>
            <a:chExt cx="10136982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FastAPI services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7850238" y="5799087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693028" y="6082605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ML Models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93028" y="6695630"/>
            <a:ext cx="7602737" cy="453629"/>
            <a:chOff x="0" y="0"/>
            <a:chExt cx="10136982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Deep learning ensemble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7850238" y="7500194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4"/>
                </a:lnTo>
                <a:lnTo>
                  <a:pt x="0" y="17011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9693028" y="7783712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External APIs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93028" y="8396734"/>
            <a:ext cx="7602737" cy="453629"/>
            <a:chOff x="0" y="0"/>
            <a:chExt cx="10136982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Weather and plant data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-24669"/>
            <a:ext cx="18300481" cy="10311669"/>
          </a:xfrm>
          <a:custGeom>
            <a:avLst/>
            <a:gdLst/>
            <a:ahLst/>
            <a:cxnLst/>
            <a:rect l="l" t="t" r="r" b="b"/>
            <a:pathLst>
              <a:path w="16863934" h="10287000">
                <a:moveTo>
                  <a:pt x="0" y="0"/>
                </a:moveTo>
                <a:lnTo>
                  <a:pt x="16863935" y="0"/>
                </a:lnTo>
                <a:lnTo>
                  <a:pt x="168639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361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791450" y="734618"/>
            <a:ext cx="7311033" cy="833586"/>
            <a:chOff x="0" y="0"/>
            <a:chExt cx="9748044" cy="11114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48044" cy="1111448"/>
            </a:xfrm>
            <a:custGeom>
              <a:avLst/>
              <a:gdLst/>
              <a:ahLst/>
              <a:cxnLst/>
              <a:rect l="l" t="t" r="r" b="b"/>
              <a:pathLst>
                <a:path w="9748044" h="1111448">
                  <a:moveTo>
                    <a:pt x="0" y="0"/>
                  </a:moveTo>
                  <a:lnTo>
                    <a:pt x="9748044" y="0"/>
                  </a:lnTo>
                  <a:lnTo>
                    <a:pt x="9748044" y="1111448"/>
                  </a:lnTo>
                  <a:lnTo>
                    <a:pt x="0" y="1111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748044" cy="11304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62"/>
                </a:lnSpc>
              </a:pPr>
              <a:r>
                <a:rPr lang="en-US" sz="52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External Integrations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63543" y="3065732"/>
            <a:ext cx="600075" cy="600075"/>
            <a:chOff x="0" y="0"/>
            <a:chExt cx="800100" cy="800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0" y="320040"/>
                  </a:moveTo>
                  <a:cubicBezTo>
                    <a:pt x="0" y="143256"/>
                    <a:pt x="143256" y="0"/>
                    <a:pt x="320040" y="0"/>
                  </a:cubicBezTo>
                  <a:lnTo>
                    <a:pt x="480060" y="0"/>
                  </a:lnTo>
                  <a:cubicBezTo>
                    <a:pt x="656844" y="0"/>
                    <a:pt x="800100" y="143256"/>
                    <a:pt x="800100" y="320040"/>
                  </a:cubicBezTo>
                  <a:lnTo>
                    <a:pt x="800100" y="480060"/>
                  </a:lnTo>
                  <a:cubicBezTo>
                    <a:pt x="800100" y="656844"/>
                    <a:pt x="656844" y="800100"/>
                    <a:pt x="480060" y="800100"/>
                  </a:cubicBezTo>
                  <a:lnTo>
                    <a:pt x="320040" y="800100"/>
                  </a:lnTo>
                  <a:cubicBezTo>
                    <a:pt x="143256" y="800100"/>
                    <a:pt x="0" y="656844"/>
                    <a:pt x="0" y="480060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663555" y="3115738"/>
            <a:ext cx="400050" cy="500062"/>
          </a:xfrm>
          <a:custGeom>
            <a:avLst/>
            <a:gdLst/>
            <a:ahLst/>
            <a:cxnLst/>
            <a:rect l="l" t="t" r="r" b="b"/>
            <a:pathLst>
              <a:path w="400050" h="500062">
                <a:moveTo>
                  <a:pt x="0" y="0"/>
                </a:moveTo>
                <a:lnTo>
                  <a:pt x="400050" y="0"/>
                </a:lnTo>
                <a:lnTo>
                  <a:pt x="4000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6" b="-47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430318" y="3065733"/>
            <a:ext cx="3334197" cy="416720"/>
            <a:chOff x="0" y="0"/>
            <a:chExt cx="4445596" cy="5556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596" cy="555626"/>
            </a:xfrm>
            <a:custGeom>
              <a:avLst/>
              <a:gdLst/>
              <a:ahLst/>
              <a:cxnLst/>
              <a:rect l="l" t="t" r="r" b="b"/>
              <a:pathLst>
                <a:path w="4445596" h="555626">
                  <a:moveTo>
                    <a:pt x="0" y="0"/>
                  </a:moveTo>
                  <a:lnTo>
                    <a:pt x="4445596" y="0"/>
                  </a:lnTo>
                  <a:lnTo>
                    <a:pt x="4445596" y="555626"/>
                  </a:lnTo>
                  <a:lnTo>
                    <a:pt x="0" y="555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445596" cy="5651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6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PlantNet API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30318" y="3642441"/>
            <a:ext cx="8696325" cy="426690"/>
            <a:chOff x="0" y="0"/>
            <a:chExt cx="11595100" cy="5689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95100" cy="568920"/>
            </a:xfrm>
            <a:custGeom>
              <a:avLst/>
              <a:gdLst/>
              <a:ahLst/>
              <a:cxnLst/>
              <a:rect l="l" t="t" r="r" b="b"/>
              <a:pathLst>
                <a:path w="11595100" h="568920">
                  <a:moveTo>
                    <a:pt x="0" y="0"/>
                  </a:moveTo>
                  <a:lnTo>
                    <a:pt x="11595100" y="0"/>
                  </a:lnTo>
                  <a:lnTo>
                    <a:pt x="11595100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1595100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311"/>
                </a:lnSpc>
              </a:pPr>
              <a:r>
                <a:rPr lang="en-US" sz="21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Image-based plant identification</a:t>
              </a:r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63543" y="4635868"/>
            <a:ext cx="600075" cy="600075"/>
            <a:chOff x="0" y="0"/>
            <a:chExt cx="800100" cy="800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0" y="320040"/>
                  </a:moveTo>
                  <a:cubicBezTo>
                    <a:pt x="0" y="143256"/>
                    <a:pt x="143256" y="0"/>
                    <a:pt x="320040" y="0"/>
                  </a:cubicBezTo>
                  <a:lnTo>
                    <a:pt x="480060" y="0"/>
                  </a:lnTo>
                  <a:cubicBezTo>
                    <a:pt x="656844" y="0"/>
                    <a:pt x="800100" y="143256"/>
                    <a:pt x="800100" y="320040"/>
                  </a:cubicBezTo>
                  <a:lnTo>
                    <a:pt x="800100" y="480060"/>
                  </a:lnTo>
                  <a:cubicBezTo>
                    <a:pt x="800100" y="656844"/>
                    <a:pt x="656844" y="800100"/>
                    <a:pt x="480060" y="800100"/>
                  </a:cubicBezTo>
                  <a:lnTo>
                    <a:pt x="320040" y="800100"/>
                  </a:lnTo>
                  <a:cubicBezTo>
                    <a:pt x="143256" y="800100"/>
                    <a:pt x="0" y="656844"/>
                    <a:pt x="0" y="480060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9663555" y="4685874"/>
            <a:ext cx="400050" cy="500062"/>
          </a:xfrm>
          <a:custGeom>
            <a:avLst/>
            <a:gdLst/>
            <a:ahLst/>
            <a:cxnLst/>
            <a:rect l="l" t="t" r="r" b="b"/>
            <a:pathLst>
              <a:path w="400050" h="500062">
                <a:moveTo>
                  <a:pt x="0" y="0"/>
                </a:moveTo>
                <a:lnTo>
                  <a:pt x="400050" y="0"/>
                </a:lnTo>
                <a:lnTo>
                  <a:pt x="400050" y="500062"/>
                </a:lnTo>
                <a:lnTo>
                  <a:pt x="0" y="50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6" b="-47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430318" y="4635868"/>
            <a:ext cx="3334197" cy="416719"/>
            <a:chOff x="0" y="0"/>
            <a:chExt cx="4445596" cy="5556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596" cy="555626"/>
            </a:xfrm>
            <a:custGeom>
              <a:avLst/>
              <a:gdLst/>
              <a:ahLst/>
              <a:cxnLst/>
              <a:rect l="l" t="t" r="r" b="b"/>
              <a:pathLst>
                <a:path w="4445596" h="555626">
                  <a:moveTo>
                    <a:pt x="0" y="0"/>
                  </a:moveTo>
                  <a:lnTo>
                    <a:pt x="4445596" y="0"/>
                  </a:lnTo>
                  <a:lnTo>
                    <a:pt x="4445596" y="555626"/>
                  </a:lnTo>
                  <a:lnTo>
                    <a:pt x="0" y="555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445596" cy="5651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6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Weather Data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30318" y="5212576"/>
            <a:ext cx="8696325" cy="426690"/>
            <a:chOff x="0" y="0"/>
            <a:chExt cx="11595100" cy="5689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595100" cy="568920"/>
            </a:xfrm>
            <a:custGeom>
              <a:avLst/>
              <a:gdLst/>
              <a:ahLst/>
              <a:cxnLst/>
              <a:rect l="l" t="t" r="r" b="b"/>
              <a:pathLst>
                <a:path w="11595100" h="568920">
                  <a:moveTo>
                    <a:pt x="0" y="0"/>
                  </a:moveTo>
                  <a:lnTo>
                    <a:pt x="11595100" y="0"/>
                  </a:lnTo>
                  <a:lnTo>
                    <a:pt x="11595100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1595100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Real-time environmental conditions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96435" y="6090423"/>
            <a:ext cx="600075" cy="600075"/>
            <a:chOff x="0" y="0"/>
            <a:chExt cx="800100" cy="800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0" y="320040"/>
                  </a:moveTo>
                  <a:cubicBezTo>
                    <a:pt x="0" y="143256"/>
                    <a:pt x="143256" y="0"/>
                    <a:pt x="320040" y="0"/>
                  </a:cubicBezTo>
                  <a:lnTo>
                    <a:pt x="480060" y="0"/>
                  </a:lnTo>
                  <a:cubicBezTo>
                    <a:pt x="656844" y="0"/>
                    <a:pt x="800100" y="143256"/>
                    <a:pt x="800100" y="320040"/>
                  </a:cubicBezTo>
                  <a:lnTo>
                    <a:pt x="800100" y="480060"/>
                  </a:lnTo>
                  <a:cubicBezTo>
                    <a:pt x="800100" y="656844"/>
                    <a:pt x="656844" y="800100"/>
                    <a:pt x="480060" y="800100"/>
                  </a:cubicBezTo>
                  <a:lnTo>
                    <a:pt x="320040" y="800100"/>
                  </a:lnTo>
                  <a:cubicBezTo>
                    <a:pt x="143256" y="800100"/>
                    <a:pt x="0" y="656844"/>
                    <a:pt x="0" y="480060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9696447" y="6140429"/>
            <a:ext cx="400050" cy="500062"/>
          </a:xfrm>
          <a:custGeom>
            <a:avLst/>
            <a:gdLst/>
            <a:ahLst/>
            <a:cxnLst/>
            <a:rect l="l" t="t" r="r" b="b"/>
            <a:pathLst>
              <a:path w="400050" h="500062">
                <a:moveTo>
                  <a:pt x="0" y="0"/>
                </a:moveTo>
                <a:lnTo>
                  <a:pt x="400050" y="0"/>
                </a:lnTo>
                <a:lnTo>
                  <a:pt x="4000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76" b="-47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0463210" y="6090423"/>
            <a:ext cx="3334197" cy="416720"/>
            <a:chOff x="0" y="0"/>
            <a:chExt cx="4445596" cy="55562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445596" cy="555626"/>
            </a:xfrm>
            <a:custGeom>
              <a:avLst/>
              <a:gdLst/>
              <a:ahLst/>
              <a:cxnLst/>
              <a:rect l="l" t="t" r="r" b="b"/>
              <a:pathLst>
                <a:path w="4445596" h="555626">
                  <a:moveTo>
                    <a:pt x="0" y="0"/>
                  </a:moveTo>
                  <a:lnTo>
                    <a:pt x="4445596" y="0"/>
                  </a:lnTo>
                  <a:lnTo>
                    <a:pt x="4445596" y="555626"/>
                  </a:lnTo>
                  <a:lnTo>
                    <a:pt x="0" y="555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4445596" cy="5651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6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Gemini API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463210" y="6667131"/>
            <a:ext cx="8696325" cy="426690"/>
            <a:chOff x="0" y="0"/>
            <a:chExt cx="11595100" cy="56892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595100" cy="568920"/>
            </a:xfrm>
            <a:custGeom>
              <a:avLst/>
              <a:gdLst/>
              <a:ahLst/>
              <a:cxnLst/>
              <a:rect l="l" t="t" r="r" b="b"/>
              <a:pathLst>
                <a:path w="11595100" h="568920">
                  <a:moveTo>
                    <a:pt x="0" y="0"/>
                  </a:moveTo>
                  <a:lnTo>
                    <a:pt x="11595100" y="0"/>
                  </a:lnTo>
                  <a:lnTo>
                    <a:pt x="11595100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11595100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Treatment recommendations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B57944-BEF2-4664-EFAF-FAF039F5D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831" y="7544978"/>
            <a:ext cx="2418754" cy="8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Use OpenWeather API to Enrich Coordinates with Current and  Historical Air Pollution Data">
            <a:extLst>
              <a:ext uri="{FF2B5EF4-FFF2-40B4-BE49-F238E27FC236}">
                <a16:creationId xmlns:a16="http://schemas.microsoft.com/office/drawing/2014/main" id="{D3B593A2-B36F-4A7E-5782-7A8A0629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247" y="8222870"/>
            <a:ext cx="3077268" cy="137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me - Pl@ntNet">
            <a:extLst>
              <a:ext uri="{FF2B5EF4-FFF2-40B4-BE49-F238E27FC236}">
                <a16:creationId xmlns:a16="http://schemas.microsoft.com/office/drawing/2014/main" id="{475CE983-F60B-0B08-777B-F4FFFE769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515" y="7642497"/>
            <a:ext cx="4263197" cy="8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92238" y="1028700"/>
            <a:ext cx="7088238" cy="1196727"/>
            <a:chOff x="0" y="0"/>
            <a:chExt cx="9450984" cy="15956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595636"/>
            </a:xfrm>
            <a:custGeom>
              <a:avLst/>
              <a:gdLst/>
              <a:ahLst/>
              <a:cxnLst/>
              <a:rect l="l" t="t" r="r" b="b"/>
              <a:pathLst>
                <a:path w="9450984" h="1595636">
                  <a:moveTo>
                    <a:pt x="0" y="0"/>
                  </a:moveTo>
                  <a:lnTo>
                    <a:pt x="9450984" y="0"/>
                  </a:lnTo>
                  <a:lnTo>
                    <a:pt x="9450984" y="1595636"/>
                  </a:lnTo>
                  <a:lnTo>
                    <a:pt x="0" y="1595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450984" cy="16146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Getting Started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2396877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835028" y="2680395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Clone repository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835028" y="3293418"/>
            <a:ext cx="7602737" cy="453629"/>
            <a:chOff x="0" y="0"/>
            <a:chExt cx="10136982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git clone from GitHub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992238" y="4097982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835028" y="4381500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Start backend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35028" y="4994523"/>
            <a:ext cx="7602737" cy="453629"/>
            <a:chOff x="0" y="0"/>
            <a:chExt cx="10136982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Install requirements and run api_server.py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992238" y="5799087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835028" y="6082605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Launch frontend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835028" y="6695630"/>
            <a:ext cx="7602737" cy="453629"/>
            <a:chOff x="0" y="0"/>
            <a:chExt cx="10136982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npm install and npm start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992238" y="7500194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4"/>
                </a:lnTo>
                <a:lnTo>
                  <a:pt x="0" y="17011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2835028" y="7783712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Access application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835028" y="8396734"/>
            <a:ext cx="7602737" cy="453629"/>
            <a:chOff x="0" y="0"/>
            <a:chExt cx="10136982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Visit localhost:3000</a:t>
              </a:r>
            </a:p>
          </p:txBody>
        </p:sp>
      </p:grpSp>
      <p:pic>
        <p:nvPicPr>
          <p:cNvPr id="37" name="Picture 36" descr="A qr code with a dinosaur&#10;&#10;AI-generated content may be incorrect.">
            <a:extLst>
              <a:ext uri="{FF2B5EF4-FFF2-40B4-BE49-F238E27FC236}">
                <a16:creationId xmlns:a16="http://schemas.microsoft.com/office/drawing/2014/main" id="{E8964764-C1A8-AF72-1943-B1F4FBB3E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43" y="792878"/>
            <a:ext cx="28575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850238" y="1787575"/>
            <a:ext cx="7088238" cy="885973"/>
            <a:chOff x="0" y="0"/>
            <a:chExt cx="9450984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450984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System Demo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0238" y="3098751"/>
            <a:ext cx="212526" cy="1066652"/>
            <a:chOff x="0" y="0"/>
            <a:chExt cx="283368" cy="14222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3337" cy="1422273"/>
            </a:xfrm>
            <a:custGeom>
              <a:avLst/>
              <a:gdLst/>
              <a:ahLst/>
              <a:cxnLst/>
              <a:rect l="l" t="t" r="r" b="b"/>
              <a:pathLst>
                <a:path w="283337" h="1422273">
                  <a:moveTo>
                    <a:pt x="0" y="141732"/>
                  </a:moveTo>
                  <a:cubicBezTo>
                    <a:pt x="0" y="63373"/>
                    <a:pt x="63373" y="0"/>
                    <a:pt x="141732" y="0"/>
                  </a:cubicBezTo>
                  <a:cubicBezTo>
                    <a:pt x="220091" y="0"/>
                    <a:pt x="283337" y="63373"/>
                    <a:pt x="283337" y="141732"/>
                  </a:cubicBezTo>
                  <a:lnTo>
                    <a:pt x="283337" y="1280541"/>
                  </a:lnTo>
                  <a:cubicBezTo>
                    <a:pt x="283337" y="1358773"/>
                    <a:pt x="219964" y="1422273"/>
                    <a:pt x="141605" y="1422273"/>
                  </a:cubicBezTo>
                  <a:cubicBezTo>
                    <a:pt x="63246" y="1422273"/>
                    <a:pt x="0" y="1358773"/>
                    <a:pt x="0" y="1280541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87966" y="3098751"/>
            <a:ext cx="3544044" cy="576712"/>
            <a:chOff x="0" y="0"/>
            <a:chExt cx="4725392" cy="7689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768949"/>
            </a:xfrm>
            <a:custGeom>
              <a:avLst/>
              <a:gdLst/>
              <a:ahLst/>
              <a:cxnLst/>
              <a:rect l="l" t="t" r="r" b="b"/>
              <a:pathLst>
                <a:path w="4725392" h="768949">
                  <a:moveTo>
                    <a:pt x="0" y="0"/>
                  </a:moveTo>
                  <a:lnTo>
                    <a:pt x="4725392" y="0"/>
                  </a:lnTo>
                  <a:lnTo>
                    <a:pt x="4725392" y="768949"/>
                  </a:lnTo>
                  <a:lnTo>
                    <a:pt x="0" y="7689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725392" cy="7784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Image Upload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87966" y="3711774"/>
            <a:ext cx="8807798" cy="453629"/>
            <a:chOff x="0" y="0"/>
            <a:chExt cx="11743730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43730" cy="604838"/>
            </a:xfrm>
            <a:custGeom>
              <a:avLst/>
              <a:gdLst/>
              <a:ahLst/>
              <a:cxnLst/>
              <a:rect l="l" t="t" r="r" b="b"/>
              <a:pathLst>
                <a:path w="11743730" h="604838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174373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Simple drag-drop interface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75440" y="4448919"/>
            <a:ext cx="212526" cy="1066652"/>
            <a:chOff x="0" y="0"/>
            <a:chExt cx="283368" cy="14222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3337" cy="1422273"/>
            </a:xfrm>
            <a:custGeom>
              <a:avLst/>
              <a:gdLst/>
              <a:ahLst/>
              <a:cxnLst/>
              <a:rect l="l" t="t" r="r" b="b"/>
              <a:pathLst>
                <a:path w="283337" h="1422273">
                  <a:moveTo>
                    <a:pt x="0" y="141732"/>
                  </a:moveTo>
                  <a:cubicBezTo>
                    <a:pt x="0" y="63373"/>
                    <a:pt x="63373" y="0"/>
                    <a:pt x="141732" y="0"/>
                  </a:cubicBezTo>
                  <a:cubicBezTo>
                    <a:pt x="220091" y="0"/>
                    <a:pt x="283337" y="63373"/>
                    <a:pt x="283337" y="141732"/>
                  </a:cubicBezTo>
                  <a:lnTo>
                    <a:pt x="283337" y="1280541"/>
                  </a:lnTo>
                  <a:cubicBezTo>
                    <a:pt x="283337" y="1358773"/>
                    <a:pt x="219964" y="1422273"/>
                    <a:pt x="141605" y="1422273"/>
                  </a:cubicBezTo>
                  <a:cubicBezTo>
                    <a:pt x="63246" y="1422273"/>
                    <a:pt x="0" y="1358773"/>
                    <a:pt x="0" y="1280541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13168" y="4448919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Disease Detection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13168" y="5061944"/>
            <a:ext cx="8382596" cy="453629"/>
            <a:chOff x="0" y="0"/>
            <a:chExt cx="11176794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176794" cy="604838"/>
            </a:xfrm>
            <a:custGeom>
              <a:avLst/>
              <a:gdLst/>
              <a:ahLst/>
              <a:cxnLst/>
              <a:rect l="l" t="t" r="r" b="b"/>
              <a:pathLst>
                <a:path w="11176794" h="604838">
                  <a:moveTo>
                    <a:pt x="0" y="0"/>
                  </a:moveTo>
                  <a:lnTo>
                    <a:pt x="11176794" y="0"/>
                  </a:lnTo>
                  <a:lnTo>
                    <a:pt x="1117679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11176794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Real-time analysis results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700790" y="5799088"/>
            <a:ext cx="212526" cy="1066652"/>
            <a:chOff x="0" y="0"/>
            <a:chExt cx="283368" cy="14222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3337" cy="1422273"/>
            </a:xfrm>
            <a:custGeom>
              <a:avLst/>
              <a:gdLst/>
              <a:ahLst/>
              <a:cxnLst/>
              <a:rect l="l" t="t" r="r" b="b"/>
              <a:pathLst>
                <a:path w="283337" h="1422273">
                  <a:moveTo>
                    <a:pt x="0" y="141732"/>
                  </a:moveTo>
                  <a:cubicBezTo>
                    <a:pt x="0" y="63373"/>
                    <a:pt x="63373" y="0"/>
                    <a:pt x="141732" y="0"/>
                  </a:cubicBezTo>
                  <a:cubicBezTo>
                    <a:pt x="220091" y="0"/>
                    <a:pt x="283337" y="63373"/>
                    <a:pt x="283337" y="141732"/>
                  </a:cubicBezTo>
                  <a:lnTo>
                    <a:pt x="283337" y="1280541"/>
                  </a:lnTo>
                  <a:cubicBezTo>
                    <a:pt x="283337" y="1358773"/>
                    <a:pt x="219964" y="1422273"/>
                    <a:pt x="141605" y="1422273"/>
                  </a:cubicBezTo>
                  <a:cubicBezTo>
                    <a:pt x="63246" y="1422273"/>
                    <a:pt x="0" y="1358773"/>
                    <a:pt x="0" y="1280541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338520" y="5799087"/>
            <a:ext cx="3544044" cy="442912"/>
            <a:chOff x="0" y="0"/>
            <a:chExt cx="4725392" cy="5905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Treatment Plan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38518" y="6412112"/>
            <a:ext cx="7957245" cy="453629"/>
            <a:chOff x="0" y="0"/>
            <a:chExt cx="10609660" cy="6048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609660" cy="604838"/>
            </a:xfrm>
            <a:custGeom>
              <a:avLst/>
              <a:gdLst/>
              <a:ahLst/>
              <a:cxnLst/>
              <a:rect l="l" t="t" r="r" b="b"/>
              <a:pathLst>
                <a:path w="10609660" h="604838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1060966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Customized recommendations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26142" y="7149256"/>
            <a:ext cx="212526" cy="1066652"/>
            <a:chOff x="0" y="0"/>
            <a:chExt cx="283368" cy="142220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3337" cy="1422273"/>
            </a:xfrm>
            <a:custGeom>
              <a:avLst/>
              <a:gdLst/>
              <a:ahLst/>
              <a:cxnLst/>
              <a:rect l="l" t="t" r="r" b="b"/>
              <a:pathLst>
                <a:path w="283337" h="1422273">
                  <a:moveTo>
                    <a:pt x="0" y="141732"/>
                  </a:moveTo>
                  <a:cubicBezTo>
                    <a:pt x="0" y="63373"/>
                    <a:pt x="63373" y="0"/>
                    <a:pt x="141732" y="0"/>
                  </a:cubicBezTo>
                  <a:cubicBezTo>
                    <a:pt x="220091" y="0"/>
                    <a:pt x="283337" y="63373"/>
                    <a:pt x="283337" y="141732"/>
                  </a:cubicBezTo>
                  <a:lnTo>
                    <a:pt x="283337" y="1280541"/>
                  </a:lnTo>
                  <a:cubicBezTo>
                    <a:pt x="283337" y="1358773"/>
                    <a:pt x="219964" y="1422273"/>
                    <a:pt x="141605" y="1422273"/>
                  </a:cubicBezTo>
                  <a:cubicBezTo>
                    <a:pt x="63246" y="1422273"/>
                    <a:pt x="0" y="1358773"/>
                    <a:pt x="0" y="1280541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763869" y="7149256"/>
            <a:ext cx="3544044" cy="613024"/>
            <a:chOff x="0" y="0"/>
            <a:chExt cx="4725392" cy="81736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25392" cy="817366"/>
            </a:xfrm>
            <a:custGeom>
              <a:avLst/>
              <a:gdLst/>
              <a:ahLst/>
              <a:cxnLst/>
              <a:rect l="l" t="t" r="r" b="b"/>
              <a:pathLst>
                <a:path w="4725392" h="817366">
                  <a:moveTo>
                    <a:pt x="0" y="0"/>
                  </a:moveTo>
                  <a:lnTo>
                    <a:pt x="4725392" y="0"/>
                  </a:lnTo>
                  <a:lnTo>
                    <a:pt x="4725392" y="817366"/>
                  </a:lnTo>
                  <a:lnTo>
                    <a:pt x="0" y="817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4725392" cy="8268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Analytics Review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763869" y="7762281"/>
            <a:ext cx="7531894" cy="453629"/>
            <a:chOff x="0" y="0"/>
            <a:chExt cx="10042526" cy="6048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042526" cy="604838"/>
            </a:xfrm>
            <a:custGeom>
              <a:avLst/>
              <a:gdLst/>
              <a:ahLst/>
              <a:cxnLst/>
              <a:rect l="l" t="t" r="r" b="b"/>
              <a:pathLst>
                <a:path w="10042526" h="604838">
                  <a:moveTo>
                    <a:pt x="0" y="0"/>
                  </a:moveTo>
                  <a:lnTo>
                    <a:pt x="10042526" y="0"/>
                  </a:lnTo>
                  <a:lnTo>
                    <a:pt x="10042526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04775"/>
              <a:ext cx="10042526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Historical data insights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3">
            <a:extLst>
              <a:ext uri="{FF2B5EF4-FFF2-40B4-BE49-F238E27FC236}">
                <a16:creationId xmlns:a16="http://schemas.microsoft.com/office/drawing/2014/main" id="{2AD1E1A9-2AC4-ED34-83D3-43C38E5511C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DEEEE1"/>
          </a:solidFill>
        </p:spPr>
        <p:txBody>
          <a:bodyPr/>
          <a:lstStyle/>
          <a:p>
            <a:endParaRPr lang="en-US"/>
          </a:p>
        </p:txBody>
      </p:sp>
      <p:pic>
        <p:nvPicPr>
          <p:cNvPr id="28" name="Picture 27" descr="A screenshot of a green screen&#10;&#10;AI-generated content may be incorrect.">
            <a:extLst>
              <a:ext uri="{FF2B5EF4-FFF2-40B4-BE49-F238E27FC236}">
                <a16:creationId xmlns:a16="http://schemas.microsoft.com/office/drawing/2014/main" id="{CD514081-5F06-08AD-2796-0A8AC64AC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27" y="955520"/>
            <a:ext cx="7982613" cy="690361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C4566B37-6213-23D6-FE24-B5307F119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960" y="1691695"/>
            <a:ext cx="7772400" cy="69036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7DDCED3-DD55-BF05-79A2-93D906A0D225}"/>
              </a:ext>
            </a:extLst>
          </p:cNvPr>
          <p:cNvSpPr txBox="1"/>
          <p:nvPr/>
        </p:nvSpPr>
        <p:spPr>
          <a:xfrm>
            <a:off x="11948160" y="1935480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Expected Outcomes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83FC403-3764-AEE8-AD87-6FEC058FB1BB}"/>
                  </a:ext>
                </a:extLst>
              </p14:cNvPr>
              <p14:cNvContentPartPr/>
              <p14:nvPr/>
            </p14:nvContentPartPr>
            <p14:xfrm>
              <a:off x="5816839" y="549926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83FC403-3764-AEE8-AD87-6FEC058FB1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7839" y="54902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A7D570-289B-3381-2B11-DA1709CDC332}"/>
                  </a:ext>
                </a:extLst>
              </p14:cNvPr>
              <p14:cNvContentPartPr/>
              <p14:nvPr/>
            </p14:nvContentPartPr>
            <p14:xfrm>
              <a:off x="5771119" y="5470825"/>
              <a:ext cx="72720" cy="45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A7D570-289B-3381-2B11-DA1709CDC3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2119" y="5461825"/>
                <a:ext cx="903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86EB964-BA21-70CA-4C7C-F6E5C692F3A6}"/>
                  </a:ext>
                </a:extLst>
              </p14:cNvPr>
              <p14:cNvContentPartPr/>
              <p14:nvPr/>
            </p14:nvContentPartPr>
            <p14:xfrm>
              <a:off x="5764279" y="557558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86EB964-BA21-70CA-4C7C-F6E5C692F3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55279" y="556658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5C55048-FA1E-2B52-1557-6340D7B9AEB5}"/>
              </a:ext>
            </a:extLst>
          </p:cNvPr>
          <p:cNvGrpSpPr/>
          <p:nvPr/>
        </p:nvGrpSpPr>
        <p:grpSpPr>
          <a:xfrm>
            <a:off x="5746999" y="5519785"/>
            <a:ext cx="76320" cy="24480"/>
            <a:chOff x="5746999" y="5519785"/>
            <a:chExt cx="76320" cy="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46F17C-C35E-135A-6710-AB51999BF73E}"/>
                    </a:ext>
                  </a:extLst>
                </p14:cNvPr>
                <p14:cNvContentPartPr/>
                <p14:nvPr/>
              </p14:nvContentPartPr>
              <p14:xfrm>
                <a:off x="5782639" y="551978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46F17C-C35E-135A-6710-AB51999BF7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3639" y="5510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0A3B93-EA8C-E0F1-586B-CB1C26A6CAEE}"/>
                    </a:ext>
                  </a:extLst>
                </p14:cNvPr>
                <p14:cNvContentPartPr/>
                <p14:nvPr/>
              </p14:nvContentPartPr>
              <p14:xfrm>
                <a:off x="5822959" y="551978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0A3B93-EA8C-E0F1-586B-CB1C26A6CA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13959" y="5510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E87B15-2EB2-2479-DB26-47193B8D96F2}"/>
                    </a:ext>
                  </a:extLst>
                </p14:cNvPr>
                <p14:cNvContentPartPr/>
                <p14:nvPr/>
              </p14:nvContentPartPr>
              <p14:xfrm>
                <a:off x="5797039" y="5527345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E87B15-2EB2-2479-DB26-47193B8D96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8039" y="5518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18E682-C29D-E88B-2939-F7E5634D9FB0}"/>
                    </a:ext>
                  </a:extLst>
                </p14:cNvPr>
                <p14:cNvContentPartPr/>
                <p14:nvPr/>
              </p14:nvContentPartPr>
              <p14:xfrm>
                <a:off x="5746999" y="5543905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18E682-C29D-E88B-2939-F7E5634D9F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7999" y="55349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2E5CE2-CB5A-D447-78DD-BEB4D25FDA4F}"/>
                    </a:ext>
                  </a:extLst>
                </p14:cNvPr>
                <p14:cNvContentPartPr/>
                <p14:nvPr/>
              </p14:nvContentPartPr>
              <p14:xfrm>
                <a:off x="5754919" y="5535985"/>
                <a:ext cx="252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2E5CE2-CB5A-D447-78DD-BEB4D25FDA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45919" y="5526985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EBEA0B-5800-FEA6-5D02-77537BFF659F}"/>
                    </a:ext>
                  </a:extLst>
                </p14:cNvPr>
                <p14:cNvContentPartPr/>
                <p14:nvPr/>
              </p14:nvContentPartPr>
              <p14:xfrm>
                <a:off x="5777959" y="5537065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EBEA0B-5800-FEA6-5D02-77537BFF65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68959" y="55280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92238" y="1550046"/>
            <a:ext cx="9310836" cy="885974"/>
            <a:chOff x="0" y="0"/>
            <a:chExt cx="12414448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14448" cy="1181298"/>
            </a:xfrm>
            <a:custGeom>
              <a:avLst/>
              <a:gdLst/>
              <a:ahLst/>
              <a:cxnLst/>
              <a:rect l="l" t="t" r="r" b="b"/>
              <a:pathLst>
                <a:path w="12414448" h="1181298">
                  <a:moveTo>
                    <a:pt x="0" y="0"/>
                  </a:moveTo>
                  <a:lnTo>
                    <a:pt x="12414448" y="0"/>
                  </a:lnTo>
                  <a:lnTo>
                    <a:pt x="1241444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2414448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Computational Resources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286122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92238" y="3853458"/>
            <a:ext cx="2864942" cy="442912"/>
            <a:chOff x="0" y="0"/>
            <a:chExt cx="381992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81992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GPU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466481"/>
            <a:ext cx="2864942" cy="907257"/>
            <a:chOff x="0" y="0"/>
            <a:chExt cx="3819922" cy="12096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9922" cy="1209676"/>
            </a:xfrm>
            <a:custGeom>
              <a:avLst/>
              <a:gdLst/>
              <a:ahLst/>
              <a:cxnLst/>
              <a:rect l="l" t="t" r="r" b="b"/>
              <a:pathLst>
                <a:path w="3819922" h="1209676">
                  <a:moveTo>
                    <a:pt x="0" y="0"/>
                  </a:moveTo>
                  <a:lnTo>
                    <a:pt x="3819922" y="0"/>
                  </a:lnTo>
                  <a:lnTo>
                    <a:pt x="3819922" y="1209676"/>
                  </a:lnTo>
                  <a:lnTo>
                    <a:pt x="0" y="1209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3819922" cy="13144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CUDA-capable, 8+ GB VRAM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4282380" y="286122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4282380" y="3853458"/>
            <a:ext cx="2865090" cy="442912"/>
            <a:chOff x="0" y="0"/>
            <a:chExt cx="3820120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20120" cy="590550"/>
            </a:xfrm>
            <a:custGeom>
              <a:avLst/>
              <a:gdLst/>
              <a:ahLst/>
              <a:cxnLst/>
              <a:rect l="l" t="t" r="r" b="b"/>
              <a:pathLst>
                <a:path w="3820120" h="59055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3820120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RAM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82380" y="4466481"/>
            <a:ext cx="2865090" cy="907257"/>
            <a:chOff x="0" y="0"/>
            <a:chExt cx="3820120" cy="12096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20120" cy="1209676"/>
            </a:xfrm>
            <a:custGeom>
              <a:avLst/>
              <a:gdLst/>
              <a:ahLst/>
              <a:cxnLst/>
              <a:rect l="l" t="t" r="r" b="b"/>
              <a:pathLst>
                <a:path w="3820120" h="1209676">
                  <a:moveTo>
                    <a:pt x="0" y="0"/>
                  </a:moveTo>
                  <a:lnTo>
                    <a:pt x="3820120" y="0"/>
                  </a:lnTo>
                  <a:lnTo>
                    <a:pt x="3820120" y="1209676"/>
                  </a:lnTo>
                  <a:lnTo>
                    <a:pt x="0" y="1209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3820120" cy="13144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16+ GB for preprocessing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7572672" y="286122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7572673" y="3853458"/>
            <a:ext cx="2864942" cy="613023"/>
            <a:chOff x="0" y="0"/>
            <a:chExt cx="3819922" cy="81736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9922" cy="817364"/>
            </a:xfrm>
            <a:custGeom>
              <a:avLst/>
              <a:gdLst/>
              <a:ahLst/>
              <a:cxnLst/>
              <a:rect l="l" t="t" r="r" b="b"/>
              <a:pathLst>
                <a:path w="3819922" h="817364">
                  <a:moveTo>
                    <a:pt x="0" y="0"/>
                  </a:moveTo>
                  <a:lnTo>
                    <a:pt x="3819922" y="0"/>
                  </a:lnTo>
                  <a:lnTo>
                    <a:pt x="3819922" y="817364"/>
                  </a:lnTo>
                  <a:lnTo>
                    <a:pt x="0" y="817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3819922" cy="8268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Storage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72674" y="4466481"/>
            <a:ext cx="2864942" cy="907257"/>
            <a:chOff x="0" y="0"/>
            <a:chExt cx="3819922" cy="120967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19922" cy="1209676"/>
            </a:xfrm>
            <a:custGeom>
              <a:avLst/>
              <a:gdLst/>
              <a:ahLst/>
              <a:cxnLst/>
              <a:rect l="l" t="t" r="r" b="b"/>
              <a:pathLst>
                <a:path w="3819922" h="1209676">
                  <a:moveTo>
                    <a:pt x="0" y="0"/>
                  </a:moveTo>
                  <a:lnTo>
                    <a:pt x="3819922" y="0"/>
                  </a:lnTo>
                  <a:lnTo>
                    <a:pt x="3819922" y="1209676"/>
                  </a:lnTo>
                  <a:lnTo>
                    <a:pt x="0" y="1209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3819922" cy="13144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75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100k+ images for models to train on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992238" y="622429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992238" y="7216527"/>
            <a:ext cx="2864942" cy="613023"/>
            <a:chOff x="0" y="0"/>
            <a:chExt cx="3819922" cy="81736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19922" cy="817364"/>
            </a:xfrm>
            <a:custGeom>
              <a:avLst/>
              <a:gdLst/>
              <a:ahLst/>
              <a:cxnLst/>
              <a:rect l="l" t="t" r="r" b="b"/>
              <a:pathLst>
                <a:path w="3819922" h="817364">
                  <a:moveTo>
                    <a:pt x="0" y="0"/>
                  </a:moveTo>
                  <a:lnTo>
                    <a:pt x="3819922" y="0"/>
                  </a:lnTo>
                  <a:lnTo>
                    <a:pt x="3819922" y="817364"/>
                  </a:lnTo>
                  <a:lnTo>
                    <a:pt x="0" y="817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3819922" cy="8268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Training Time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2238" y="7829550"/>
            <a:ext cx="2864942" cy="907257"/>
            <a:chOff x="0" y="0"/>
            <a:chExt cx="3819922" cy="120967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819922" cy="1209676"/>
            </a:xfrm>
            <a:custGeom>
              <a:avLst/>
              <a:gdLst/>
              <a:ahLst/>
              <a:cxnLst/>
              <a:rect l="l" t="t" r="r" b="b"/>
              <a:pathLst>
                <a:path w="3819922" h="1209676">
                  <a:moveTo>
                    <a:pt x="0" y="0"/>
                  </a:moveTo>
                  <a:lnTo>
                    <a:pt x="3819922" y="0"/>
                  </a:lnTo>
                  <a:lnTo>
                    <a:pt x="3819922" y="1209676"/>
                  </a:lnTo>
                  <a:lnTo>
                    <a:pt x="0" y="1209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3819922" cy="13144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8-20 hours per model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850238" y="1936254"/>
            <a:ext cx="7228583" cy="885973"/>
            <a:chOff x="0" y="0"/>
            <a:chExt cx="9638110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38110" cy="1181298"/>
            </a:xfrm>
            <a:custGeom>
              <a:avLst/>
              <a:gdLst/>
              <a:ahLst/>
              <a:cxnLst/>
              <a:rect l="l" t="t" r="r" b="b"/>
              <a:pathLst>
                <a:path w="9638110" h="1181298">
                  <a:moveTo>
                    <a:pt x="0" y="0"/>
                  </a:moveTo>
                  <a:lnTo>
                    <a:pt x="9638110" y="0"/>
                  </a:lnTo>
                  <a:lnTo>
                    <a:pt x="96381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638110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Current Limitations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7850238" y="3247430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4"/>
                </a:lnTo>
                <a:lnTo>
                  <a:pt x="0" y="170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 descr="preencoded.png"/>
          <p:cNvSpPr/>
          <p:nvPr/>
        </p:nvSpPr>
        <p:spPr>
          <a:xfrm>
            <a:off x="7850238" y="4948534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6"/>
                </a:lnTo>
                <a:lnTo>
                  <a:pt x="0" y="1701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93029" y="3488772"/>
            <a:ext cx="3544044" cy="609210"/>
            <a:chOff x="0" y="0"/>
            <a:chExt cx="4725392" cy="812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812280"/>
            </a:xfrm>
            <a:custGeom>
              <a:avLst/>
              <a:gdLst/>
              <a:ahLst/>
              <a:cxnLst/>
              <a:rect l="l" t="t" r="r" b="b"/>
              <a:pathLst>
                <a:path w="4725392" h="812280">
                  <a:moveTo>
                    <a:pt x="0" y="0"/>
                  </a:moveTo>
                  <a:lnTo>
                    <a:pt x="4725392" y="0"/>
                  </a:lnTo>
                  <a:lnTo>
                    <a:pt x="4725392" y="812280"/>
                  </a:lnTo>
                  <a:lnTo>
                    <a:pt x="0" y="8122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725392" cy="8218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Image Quality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93028" y="3929114"/>
            <a:ext cx="7602737" cy="453629"/>
            <a:chOff x="0" y="0"/>
            <a:chExt cx="10136982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Requires good-quality images.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850238" y="6649641"/>
            <a:ext cx="1417587" cy="1701105"/>
          </a:xfrm>
          <a:custGeom>
            <a:avLst/>
            <a:gdLst/>
            <a:ahLst/>
            <a:cxnLst/>
            <a:rect l="l" t="t" r="r" b="b"/>
            <a:pathLst>
              <a:path w="1417587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9693028" y="5140540"/>
            <a:ext cx="3544044" cy="442912"/>
            <a:chOff x="0" y="0"/>
            <a:chExt cx="4725392" cy="590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Offline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693028" y="5580881"/>
            <a:ext cx="7602737" cy="453629"/>
            <a:chOff x="0" y="0"/>
            <a:chExt cx="10136982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75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No offline functionality for certain functionalities.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93028" y="6793368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0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Accuracy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93028" y="7275884"/>
            <a:ext cx="7602737" cy="453629"/>
            <a:chOff x="0" y="0"/>
            <a:chExt cx="10136982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75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Lower Accuracy for general model.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47472" y="4149370"/>
            <a:ext cx="2583674" cy="1988344"/>
            <a:chOff x="0" y="0"/>
            <a:chExt cx="3444898" cy="2651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44898" cy="2651126"/>
            </a:xfrm>
            <a:custGeom>
              <a:avLst/>
              <a:gdLst/>
              <a:ahLst/>
              <a:cxnLst/>
              <a:rect l="l" t="t" r="r" b="b"/>
              <a:pathLst>
                <a:path w="3444898" h="2651126">
                  <a:moveTo>
                    <a:pt x="0" y="0"/>
                  </a:moveTo>
                  <a:lnTo>
                    <a:pt x="3444898" y="0"/>
                  </a:lnTo>
                  <a:lnTo>
                    <a:pt x="3444898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444898" cy="25844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0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OUR</a:t>
              </a:r>
            </a:p>
            <a:p>
              <a:pPr algn="l">
                <a:lnSpc>
                  <a:spcPts val="600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TEAM</a:t>
              </a:r>
            </a:p>
          </p:txBody>
        </p:sp>
      </p:grpSp>
      <p:sp>
        <p:nvSpPr>
          <p:cNvPr id="7" name="Freeform 7" descr="A collage of a group of people  AI-generated content may be incorrect."/>
          <p:cNvSpPr/>
          <p:nvPr/>
        </p:nvSpPr>
        <p:spPr>
          <a:xfrm>
            <a:off x="3787068" y="888085"/>
            <a:ext cx="12736723" cy="9119331"/>
          </a:xfrm>
          <a:custGeom>
            <a:avLst/>
            <a:gdLst/>
            <a:ahLst/>
            <a:cxnLst/>
            <a:rect l="l" t="t" r="r" b="b"/>
            <a:pathLst>
              <a:path w="12736723" h="9119331">
                <a:moveTo>
                  <a:pt x="0" y="0"/>
                </a:moveTo>
                <a:lnTo>
                  <a:pt x="12736723" y="0"/>
                </a:lnTo>
                <a:lnTo>
                  <a:pt x="12736723" y="9119331"/>
                </a:lnTo>
                <a:lnTo>
                  <a:pt x="0" y="9119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92238" y="937022"/>
            <a:ext cx="7088238" cy="885973"/>
            <a:chOff x="0" y="0"/>
            <a:chExt cx="9450984" cy="11812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9450984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Future Roadmap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2238" y="2390032"/>
            <a:ext cx="2037904" cy="1633686"/>
            <a:chOff x="0" y="0"/>
            <a:chExt cx="2717206" cy="2178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17165" cy="2178304"/>
            </a:xfrm>
            <a:custGeom>
              <a:avLst/>
              <a:gdLst/>
              <a:ahLst/>
              <a:cxnLst/>
              <a:rect l="l" t="t" r="r" b="b"/>
              <a:pathLst>
                <a:path w="2717165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2376932" y="0"/>
                  </a:lnTo>
                  <a:cubicBezTo>
                    <a:pt x="2564892" y="0"/>
                    <a:pt x="2717165" y="152273"/>
                    <a:pt x="2717165" y="340233"/>
                  </a:cubicBezTo>
                  <a:lnTo>
                    <a:pt x="2717165" y="1837944"/>
                  </a:lnTo>
                  <a:cubicBezTo>
                    <a:pt x="2717165" y="2025904"/>
                    <a:pt x="2564892" y="2178177"/>
                    <a:pt x="2376932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1811834" y="2957662"/>
            <a:ext cx="398711" cy="498276"/>
          </a:xfrm>
          <a:custGeom>
            <a:avLst/>
            <a:gdLst/>
            <a:ahLst/>
            <a:cxnLst/>
            <a:rect l="l" t="t" r="r" b="b"/>
            <a:pathLst>
              <a:path w="398711" h="498276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9" r="-46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13659" y="2673549"/>
            <a:ext cx="3544044" cy="616743"/>
            <a:chOff x="0" y="0"/>
            <a:chExt cx="4725392" cy="8223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822324"/>
            </a:xfrm>
            <a:custGeom>
              <a:avLst/>
              <a:gdLst/>
              <a:ahLst/>
              <a:cxnLst/>
              <a:rect l="l" t="t" r="r" b="b"/>
              <a:pathLst>
                <a:path w="4725392" h="822324">
                  <a:moveTo>
                    <a:pt x="0" y="0"/>
                  </a:moveTo>
                  <a:lnTo>
                    <a:pt x="4725392" y="0"/>
                  </a:lnTo>
                  <a:lnTo>
                    <a:pt x="4725392" y="822324"/>
                  </a:lnTo>
                  <a:lnTo>
                    <a:pt x="0" y="822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725392" cy="8318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Mobile app version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13659" y="3286572"/>
            <a:ext cx="7088238" cy="453629"/>
            <a:chOff x="0" y="0"/>
            <a:chExt cx="9450984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50984" cy="604838"/>
            </a:xfrm>
            <a:custGeom>
              <a:avLst/>
              <a:gdLst/>
              <a:ahLst/>
              <a:cxnLst/>
              <a:rect l="l" t="t" r="r" b="b"/>
              <a:pathLst>
                <a:path w="9450984" h="604838">
                  <a:moveTo>
                    <a:pt x="0" y="0"/>
                  </a:moveTo>
                  <a:lnTo>
                    <a:pt x="9450984" y="0"/>
                  </a:lnTo>
                  <a:lnTo>
                    <a:pt x="945098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9450984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On-the-go disease detection + Live Image Analysis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171825" y="4004667"/>
            <a:ext cx="13982254" cy="19050"/>
            <a:chOff x="0" y="0"/>
            <a:chExt cx="18643006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642964" cy="25400"/>
            </a:xfrm>
            <a:custGeom>
              <a:avLst/>
              <a:gdLst/>
              <a:ahLst/>
              <a:cxnLst/>
              <a:rect l="l" t="t" r="r" b="b"/>
              <a:pathLst>
                <a:path w="18642964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8630264" y="0"/>
                  </a:lnTo>
                  <a:cubicBezTo>
                    <a:pt x="18637250" y="0"/>
                    <a:pt x="18642964" y="5715"/>
                    <a:pt x="18642964" y="12700"/>
                  </a:cubicBezTo>
                  <a:cubicBezTo>
                    <a:pt x="18642964" y="19685"/>
                    <a:pt x="18637250" y="25400"/>
                    <a:pt x="1863026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4165402"/>
            <a:ext cx="4075807" cy="1633686"/>
            <a:chOff x="0" y="0"/>
            <a:chExt cx="5434410" cy="2178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34457" cy="2178304"/>
            </a:xfrm>
            <a:custGeom>
              <a:avLst/>
              <a:gdLst/>
              <a:ahLst/>
              <a:cxnLst/>
              <a:rect l="l" t="t" r="r" b="b"/>
              <a:pathLst>
                <a:path w="5434457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094224" y="0"/>
                  </a:lnTo>
                  <a:cubicBezTo>
                    <a:pt x="5282184" y="0"/>
                    <a:pt x="5434457" y="152273"/>
                    <a:pt x="5434457" y="340233"/>
                  </a:cubicBezTo>
                  <a:lnTo>
                    <a:pt x="5434457" y="1837944"/>
                  </a:lnTo>
                  <a:cubicBezTo>
                    <a:pt x="5434457" y="2025904"/>
                    <a:pt x="5282184" y="2178177"/>
                    <a:pt x="5094224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51562" y="4448919"/>
            <a:ext cx="3943498" cy="613024"/>
            <a:chOff x="0" y="0"/>
            <a:chExt cx="5257998" cy="81736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257998" cy="817366"/>
            </a:xfrm>
            <a:custGeom>
              <a:avLst/>
              <a:gdLst/>
              <a:ahLst/>
              <a:cxnLst/>
              <a:rect l="l" t="t" r="r" b="b"/>
              <a:pathLst>
                <a:path w="5257998" h="817366">
                  <a:moveTo>
                    <a:pt x="0" y="0"/>
                  </a:moveTo>
                  <a:lnTo>
                    <a:pt x="5257998" y="0"/>
                  </a:lnTo>
                  <a:lnTo>
                    <a:pt x="5257998" y="817366"/>
                  </a:lnTo>
                  <a:lnTo>
                    <a:pt x="0" y="817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5257998" cy="8268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Expand crop database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51562" y="5061944"/>
            <a:ext cx="3943498" cy="453629"/>
            <a:chOff x="0" y="0"/>
            <a:chExt cx="5257998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57998" cy="604838"/>
            </a:xfrm>
            <a:custGeom>
              <a:avLst/>
              <a:gdLst/>
              <a:ahLst/>
              <a:cxnLst/>
              <a:rect l="l" t="t" r="r" b="b"/>
              <a:pathLst>
                <a:path w="5257998" h="604838">
                  <a:moveTo>
                    <a:pt x="0" y="0"/>
                  </a:moveTo>
                  <a:lnTo>
                    <a:pt x="5257998" y="0"/>
                  </a:lnTo>
                  <a:lnTo>
                    <a:pt x="525799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525799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Cover more crop varieties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09730" y="5780037"/>
            <a:ext cx="11944350" cy="19050"/>
            <a:chOff x="0" y="0"/>
            <a:chExt cx="15925800" cy="25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925800" cy="25400"/>
            </a:xfrm>
            <a:custGeom>
              <a:avLst/>
              <a:gdLst/>
              <a:ahLst/>
              <a:cxnLst/>
              <a:rect l="l" t="t" r="r" b="b"/>
              <a:pathLst>
                <a:path w="1592580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5913100" y="0"/>
                  </a:lnTo>
                  <a:cubicBezTo>
                    <a:pt x="15920086" y="0"/>
                    <a:pt x="15925800" y="5715"/>
                    <a:pt x="15925800" y="12700"/>
                  </a:cubicBezTo>
                  <a:cubicBezTo>
                    <a:pt x="15925800" y="19685"/>
                    <a:pt x="15920086" y="25400"/>
                    <a:pt x="1591310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92238" y="5940774"/>
            <a:ext cx="6113711" cy="1633686"/>
            <a:chOff x="0" y="0"/>
            <a:chExt cx="8151614" cy="217824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51622" cy="2178304"/>
            </a:xfrm>
            <a:custGeom>
              <a:avLst/>
              <a:gdLst/>
              <a:ahLst/>
              <a:cxnLst/>
              <a:rect l="l" t="t" r="r" b="b"/>
              <a:pathLst>
                <a:path w="8151622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7811389" y="0"/>
                  </a:lnTo>
                  <a:cubicBezTo>
                    <a:pt x="7999349" y="0"/>
                    <a:pt x="8151622" y="152273"/>
                    <a:pt x="8151622" y="340233"/>
                  </a:cubicBezTo>
                  <a:lnTo>
                    <a:pt x="8151622" y="1837944"/>
                  </a:lnTo>
                  <a:cubicBezTo>
                    <a:pt x="8151622" y="2025904"/>
                    <a:pt x="7999349" y="2178177"/>
                    <a:pt x="7811389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3726393" y="6360390"/>
            <a:ext cx="637178" cy="786081"/>
          </a:xfrm>
          <a:custGeom>
            <a:avLst/>
            <a:gdLst/>
            <a:ahLst/>
            <a:cxnLst/>
            <a:rect l="l" t="t" r="r" b="b"/>
            <a:pathLst>
              <a:path w="637178" h="786081">
                <a:moveTo>
                  <a:pt x="0" y="0"/>
                </a:moveTo>
                <a:lnTo>
                  <a:pt x="637177" y="0"/>
                </a:lnTo>
                <a:lnTo>
                  <a:pt x="637177" y="786081"/>
                </a:lnTo>
                <a:lnTo>
                  <a:pt x="0" y="78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8" b="-1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7389465" y="6224291"/>
            <a:ext cx="4623198" cy="613023"/>
            <a:chOff x="0" y="0"/>
            <a:chExt cx="6164264" cy="81736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164264" cy="817364"/>
            </a:xfrm>
            <a:custGeom>
              <a:avLst/>
              <a:gdLst/>
              <a:ahLst/>
              <a:cxnLst/>
              <a:rect l="l" t="t" r="r" b="b"/>
              <a:pathLst>
                <a:path w="6164264" h="817364">
                  <a:moveTo>
                    <a:pt x="0" y="0"/>
                  </a:moveTo>
                  <a:lnTo>
                    <a:pt x="6164264" y="0"/>
                  </a:lnTo>
                  <a:lnTo>
                    <a:pt x="6164264" y="817364"/>
                  </a:lnTo>
                  <a:lnTo>
                    <a:pt x="0" y="817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6164264" cy="8268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Drone/sensor integration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389465" y="6837314"/>
            <a:ext cx="4623198" cy="453629"/>
            <a:chOff x="0" y="0"/>
            <a:chExt cx="6164264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64264" cy="604838"/>
            </a:xfrm>
            <a:custGeom>
              <a:avLst/>
              <a:gdLst/>
              <a:ahLst/>
              <a:cxnLst/>
              <a:rect l="l" t="t" r="r" b="b"/>
              <a:pathLst>
                <a:path w="6164264" h="604838">
                  <a:moveTo>
                    <a:pt x="0" y="0"/>
                  </a:moveTo>
                  <a:lnTo>
                    <a:pt x="6164264" y="0"/>
                  </a:lnTo>
                  <a:lnTo>
                    <a:pt x="616426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04775"/>
              <a:ext cx="6164264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Automated field monitoring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247633" y="7555408"/>
            <a:ext cx="9906447" cy="19050"/>
            <a:chOff x="0" y="0"/>
            <a:chExt cx="13208596" cy="25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208636" cy="25400"/>
            </a:xfrm>
            <a:custGeom>
              <a:avLst/>
              <a:gdLst/>
              <a:ahLst/>
              <a:cxnLst/>
              <a:rect l="l" t="t" r="r" b="b"/>
              <a:pathLst>
                <a:path w="13208636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195936" y="0"/>
                  </a:lnTo>
                  <a:cubicBezTo>
                    <a:pt x="13202921" y="0"/>
                    <a:pt x="13208636" y="5715"/>
                    <a:pt x="13208636" y="12700"/>
                  </a:cubicBezTo>
                  <a:cubicBezTo>
                    <a:pt x="13208636" y="19685"/>
                    <a:pt x="13202921" y="25400"/>
                    <a:pt x="1319593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ED9C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92238" y="7716144"/>
            <a:ext cx="8151762" cy="1633686"/>
            <a:chOff x="0" y="0"/>
            <a:chExt cx="10869016" cy="217824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869040" cy="2178304"/>
            </a:xfrm>
            <a:custGeom>
              <a:avLst/>
              <a:gdLst/>
              <a:ahLst/>
              <a:cxnLst/>
              <a:rect l="l" t="t" r="r" b="b"/>
              <a:pathLst>
                <a:path w="10869040" h="21783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0528808" y="0"/>
                  </a:lnTo>
                  <a:cubicBezTo>
                    <a:pt x="10716768" y="0"/>
                    <a:pt x="10869040" y="152273"/>
                    <a:pt x="10869040" y="340233"/>
                  </a:cubicBezTo>
                  <a:lnTo>
                    <a:pt x="10869040" y="1837944"/>
                  </a:lnTo>
                  <a:cubicBezTo>
                    <a:pt x="10869040" y="2025904"/>
                    <a:pt x="10716768" y="2178177"/>
                    <a:pt x="10528808" y="2178177"/>
                  </a:cubicBezTo>
                  <a:lnTo>
                    <a:pt x="340233" y="2178177"/>
                  </a:lnTo>
                  <a:cubicBezTo>
                    <a:pt x="152273" y="2178304"/>
                    <a:pt x="0" y="2025904"/>
                    <a:pt x="0" y="1837944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Freeform 41" descr="preencoded.png"/>
          <p:cNvSpPr/>
          <p:nvPr/>
        </p:nvSpPr>
        <p:spPr>
          <a:xfrm>
            <a:off x="4704303" y="8094645"/>
            <a:ext cx="719408" cy="876534"/>
          </a:xfrm>
          <a:custGeom>
            <a:avLst/>
            <a:gdLst/>
            <a:ahLst/>
            <a:cxnLst/>
            <a:rect l="l" t="t" r="r" b="b"/>
            <a:pathLst>
              <a:path w="719408" h="876534">
                <a:moveTo>
                  <a:pt x="0" y="0"/>
                </a:moveTo>
                <a:lnTo>
                  <a:pt x="719407" y="0"/>
                </a:lnTo>
                <a:lnTo>
                  <a:pt x="719407" y="876534"/>
                </a:lnTo>
                <a:lnTo>
                  <a:pt x="0" y="876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07" b="-80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9427518" y="7999661"/>
            <a:ext cx="3524846" cy="613024"/>
            <a:chOff x="0" y="0"/>
            <a:chExt cx="4699794" cy="81736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699794" cy="817366"/>
            </a:xfrm>
            <a:custGeom>
              <a:avLst/>
              <a:gdLst/>
              <a:ahLst/>
              <a:cxnLst/>
              <a:rect l="l" t="t" r="r" b="b"/>
              <a:pathLst>
                <a:path w="4699794" h="817366">
                  <a:moveTo>
                    <a:pt x="0" y="0"/>
                  </a:moveTo>
                  <a:lnTo>
                    <a:pt x="4699794" y="0"/>
                  </a:lnTo>
                  <a:lnTo>
                    <a:pt x="4699794" y="817366"/>
                  </a:lnTo>
                  <a:lnTo>
                    <a:pt x="0" y="817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4699794" cy="8268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Local partnerships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427518" y="8612685"/>
            <a:ext cx="3524846" cy="453629"/>
            <a:chOff x="0" y="0"/>
            <a:chExt cx="4699794" cy="60483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699794" cy="604838"/>
            </a:xfrm>
            <a:custGeom>
              <a:avLst/>
              <a:gdLst/>
              <a:ahLst/>
              <a:cxnLst/>
              <a:rect l="l" t="t" r="r" b="b"/>
              <a:pathLst>
                <a:path w="4699794" h="604838">
                  <a:moveTo>
                    <a:pt x="0" y="0"/>
                  </a:moveTo>
                  <a:lnTo>
                    <a:pt x="4699794" y="0"/>
                  </a:lnTo>
                  <a:lnTo>
                    <a:pt x="469979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04775"/>
              <a:ext cx="4699794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Co-ops and ISU Extension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2509666" y="4528416"/>
            <a:ext cx="1024590" cy="901245"/>
          </a:xfrm>
          <a:custGeom>
            <a:avLst/>
            <a:gdLst/>
            <a:ahLst/>
            <a:cxnLst/>
            <a:rect l="l" t="t" r="r" b="b"/>
            <a:pathLst>
              <a:path w="1024590" h="901245">
                <a:moveTo>
                  <a:pt x="0" y="0"/>
                </a:moveTo>
                <a:lnTo>
                  <a:pt x="1024590" y="0"/>
                </a:lnTo>
                <a:lnTo>
                  <a:pt x="1024590" y="901245"/>
                </a:lnTo>
                <a:lnTo>
                  <a:pt x="0" y="901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843" b="-684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03D4F9-8DC1-8411-EA1E-2D785D64F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201400" cy="10287000"/>
            <a:chOff x="7467600" y="0"/>
            <a:chExt cx="4724400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54551" cy="10287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1485900"/>
            <a:ext cx="16916400" cy="73152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93DE9C-2948-7C20-8AF6-DAABB8692F53}"/>
              </a:ext>
            </a:extLst>
          </p:cNvPr>
          <p:cNvSpPr txBox="1"/>
          <p:nvPr/>
        </p:nvSpPr>
        <p:spPr>
          <a:xfrm>
            <a:off x="1714500" y="2514600"/>
            <a:ext cx="5715000" cy="5257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aphicFrame>
        <p:nvGraphicFramePr>
          <p:cNvPr id="55" name="Diagram 54">
            <a:extLst>
              <a:ext uri="{FF2B5EF4-FFF2-40B4-BE49-F238E27FC236}">
                <a16:creationId xmlns:a16="http://schemas.microsoft.com/office/drawing/2014/main" id="{F4A4B903-3D07-D059-FF41-36D7A9650A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3071033"/>
              </p:ext>
            </p:extLst>
          </p:nvPr>
        </p:nvGraphicFramePr>
        <p:xfrm>
          <a:off x="7772406" y="2514600"/>
          <a:ext cx="845819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8676457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66549" y="3087613"/>
            <a:ext cx="3354902" cy="335488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2700" y="9661646"/>
            <a:ext cx="18300700" cy="704643"/>
            <a:chOff x="0" y="0"/>
            <a:chExt cx="4819937" cy="1855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9938" cy="185585"/>
            </a:xfrm>
            <a:custGeom>
              <a:avLst/>
              <a:gdLst/>
              <a:ahLst/>
              <a:cxnLst/>
              <a:rect l="l" t="t" r="r" b="b"/>
              <a:pathLst>
                <a:path w="4819938" h="185585">
                  <a:moveTo>
                    <a:pt x="0" y="0"/>
                  </a:moveTo>
                  <a:lnTo>
                    <a:pt x="4819938" y="0"/>
                  </a:lnTo>
                  <a:lnTo>
                    <a:pt x="4819938" y="185585"/>
                  </a:lnTo>
                  <a:lnTo>
                    <a:pt x="0" y="1855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819937" cy="252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900884" y="3087613"/>
            <a:ext cx="5037460" cy="3507904"/>
          </a:xfrm>
          <a:custGeom>
            <a:avLst/>
            <a:gdLst/>
            <a:ahLst/>
            <a:cxnLst/>
            <a:rect l="l" t="t" r="r" b="b"/>
            <a:pathLst>
              <a:path w="5037460" h="3507904">
                <a:moveTo>
                  <a:pt x="0" y="0"/>
                </a:moveTo>
                <a:lnTo>
                  <a:pt x="5037460" y="0"/>
                </a:lnTo>
                <a:lnTo>
                  <a:pt x="5037460" y="3507904"/>
                </a:lnTo>
                <a:lnTo>
                  <a:pt x="0" y="350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20275" y="3380374"/>
            <a:ext cx="3852386" cy="3322683"/>
          </a:xfrm>
          <a:custGeom>
            <a:avLst/>
            <a:gdLst/>
            <a:ahLst/>
            <a:cxnLst/>
            <a:rect l="l" t="t" r="r" b="b"/>
            <a:pathLst>
              <a:path w="3852386" h="3322683">
                <a:moveTo>
                  <a:pt x="0" y="0"/>
                </a:moveTo>
                <a:lnTo>
                  <a:pt x="3852386" y="0"/>
                </a:lnTo>
                <a:lnTo>
                  <a:pt x="3852386" y="3322684"/>
                </a:lnTo>
                <a:lnTo>
                  <a:pt x="0" y="3322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028700"/>
            <a:ext cx="162306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B4540"/>
                </a:solidFill>
                <a:latin typeface="Fraunces Bold"/>
                <a:ea typeface="Fraunces Bold"/>
                <a:cs typeface="Fraunces Bold"/>
                <a:sym typeface="Fraunces Bold"/>
              </a:rPr>
              <a:t>Current Process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49656" y="6890095"/>
            <a:ext cx="4393625" cy="1610011"/>
            <a:chOff x="0" y="0"/>
            <a:chExt cx="5858166" cy="214668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5858166" cy="438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203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Visual Inspection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58190"/>
              <a:ext cx="5858166" cy="1388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5"/>
                </a:lnSpc>
                <a:spcBef>
                  <a:spcPct val="0"/>
                </a:spcBef>
              </a:pPr>
              <a:r>
                <a:rPr lang="en-US" sz="203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Farmers walk through fields, manually checking leaves for discoloration, spots, wilting, or insect damage.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15521" y="6703058"/>
            <a:ext cx="4393625" cy="1943386"/>
            <a:chOff x="0" y="0"/>
            <a:chExt cx="5858166" cy="259118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5858166" cy="883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203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Guesswork / Experience-Based Diagnosis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02690"/>
              <a:ext cx="5858166" cy="1388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5"/>
                </a:lnSpc>
                <a:spcBef>
                  <a:spcPct val="0"/>
                </a:spcBef>
              </a:pPr>
              <a:r>
                <a:rPr lang="en-US" sz="203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Rely on personal experience or consult with neighboring farmers or agronomists to diagnose the issue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44720" y="6890095"/>
            <a:ext cx="4393625" cy="1962436"/>
            <a:chOff x="0" y="0"/>
            <a:chExt cx="5858166" cy="261658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5858166" cy="438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203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Extension Office or Lab Testing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58190"/>
              <a:ext cx="5858166" cy="1858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5"/>
                </a:lnSpc>
                <a:spcBef>
                  <a:spcPct val="0"/>
                </a:spcBef>
              </a:pPr>
              <a:r>
                <a:rPr lang="en-US" sz="2032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In some cases, leaves are collected and sent to local university labs or ag extension services for testing, with a 3-7 day turnaround time.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92238" y="1291382"/>
            <a:ext cx="7088238" cy="885974"/>
            <a:chOff x="0" y="0"/>
            <a:chExt cx="9450984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450984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Our Solution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2921496"/>
            <a:ext cx="637878" cy="637878"/>
            <a:chOff x="0" y="0"/>
            <a:chExt cx="850504" cy="8505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1098576" y="2974629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r="-2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913632" y="2921496"/>
            <a:ext cx="3684984" cy="584746"/>
            <a:chOff x="0" y="0"/>
            <a:chExt cx="4913312" cy="779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13312" cy="779662"/>
            </a:xfrm>
            <a:custGeom>
              <a:avLst/>
              <a:gdLst/>
              <a:ahLst/>
              <a:cxnLst/>
              <a:rect l="l" t="t" r="r" b="b"/>
              <a:pathLst>
                <a:path w="4913312" h="779662">
                  <a:moveTo>
                    <a:pt x="0" y="0"/>
                  </a:moveTo>
                  <a:lnTo>
                    <a:pt x="4913312" y="0"/>
                  </a:lnTo>
                  <a:lnTo>
                    <a:pt x="4913312" y="779662"/>
                  </a:lnTo>
                  <a:lnTo>
                    <a:pt x="0" y="779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913312" cy="789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AI-powered analysis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13634" y="3534519"/>
            <a:ext cx="8524131" cy="453629"/>
            <a:chOff x="0" y="0"/>
            <a:chExt cx="11365508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65508" cy="604838"/>
            </a:xfrm>
            <a:custGeom>
              <a:avLst/>
              <a:gdLst/>
              <a:ahLst/>
              <a:cxnLst/>
              <a:rect l="l" t="t" r="r" b="b"/>
              <a:pathLst>
                <a:path w="11365508" h="604838">
                  <a:moveTo>
                    <a:pt x="0" y="0"/>
                  </a:moveTo>
                  <a:lnTo>
                    <a:pt x="11365508" y="0"/>
                  </a:lnTo>
                  <a:lnTo>
                    <a:pt x="1136550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Instant disease identification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4590603"/>
            <a:ext cx="637878" cy="637878"/>
            <a:chOff x="0" y="0"/>
            <a:chExt cx="850504" cy="8505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1098576" y="4643736"/>
            <a:ext cx="425202" cy="531613"/>
          </a:xfrm>
          <a:custGeom>
            <a:avLst/>
            <a:gdLst/>
            <a:ahLst/>
            <a:cxnLst/>
            <a:rect l="l" t="t" r="r" b="b"/>
            <a:pathLst>
              <a:path w="425202" h="53161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913632" y="4590604"/>
            <a:ext cx="3794373" cy="584745"/>
            <a:chOff x="0" y="0"/>
            <a:chExt cx="5059164" cy="779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59164" cy="779660"/>
            </a:xfrm>
            <a:custGeom>
              <a:avLst/>
              <a:gdLst/>
              <a:ahLst/>
              <a:cxnLst/>
              <a:rect l="l" t="t" r="r" b="b"/>
              <a:pathLst>
                <a:path w="5059164" h="779660">
                  <a:moveTo>
                    <a:pt x="0" y="0"/>
                  </a:moveTo>
                  <a:lnTo>
                    <a:pt x="5059164" y="0"/>
                  </a:lnTo>
                  <a:lnTo>
                    <a:pt x="5059164" y="779660"/>
                  </a:lnTo>
                  <a:lnTo>
                    <a:pt x="0" y="779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5059164" cy="7891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Specialized detection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913634" y="5203627"/>
            <a:ext cx="8524131" cy="453629"/>
            <a:chOff x="0" y="0"/>
            <a:chExt cx="11365508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65508" cy="604838"/>
            </a:xfrm>
            <a:custGeom>
              <a:avLst/>
              <a:gdLst/>
              <a:ahLst/>
              <a:cxnLst/>
              <a:rect l="l" t="t" r="r" b="b"/>
              <a:pathLst>
                <a:path w="11365508" h="604838">
                  <a:moveTo>
                    <a:pt x="0" y="0"/>
                  </a:moveTo>
                  <a:lnTo>
                    <a:pt x="11365508" y="0"/>
                  </a:lnTo>
                  <a:lnTo>
                    <a:pt x="1136550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Iowa Specific crops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2238" y="6259712"/>
            <a:ext cx="637878" cy="637878"/>
            <a:chOff x="0" y="0"/>
            <a:chExt cx="850504" cy="85050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 descr="preencoded.png"/>
          <p:cNvSpPr/>
          <p:nvPr/>
        </p:nvSpPr>
        <p:spPr>
          <a:xfrm>
            <a:off x="1098576" y="6312843"/>
            <a:ext cx="425202" cy="531613"/>
          </a:xfrm>
          <a:custGeom>
            <a:avLst/>
            <a:gdLst/>
            <a:ahLst/>
            <a:cxnLst/>
            <a:rect l="l" t="t" r="r" b="b"/>
            <a:pathLst>
              <a:path w="425202" h="531613">
                <a:moveTo>
                  <a:pt x="0" y="0"/>
                </a:moveTo>
                <a:lnTo>
                  <a:pt x="425202" y="0"/>
                </a:lnTo>
                <a:lnTo>
                  <a:pt x="425202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r="-2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913632" y="6259712"/>
            <a:ext cx="3656559" cy="584745"/>
            <a:chOff x="0" y="0"/>
            <a:chExt cx="4875412" cy="77966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75412" cy="779660"/>
            </a:xfrm>
            <a:custGeom>
              <a:avLst/>
              <a:gdLst/>
              <a:ahLst/>
              <a:cxnLst/>
              <a:rect l="l" t="t" r="r" b="b"/>
              <a:pathLst>
                <a:path w="4875412" h="779660">
                  <a:moveTo>
                    <a:pt x="0" y="0"/>
                  </a:moveTo>
                  <a:lnTo>
                    <a:pt x="4875412" y="0"/>
                  </a:lnTo>
                  <a:lnTo>
                    <a:pt x="4875412" y="779660"/>
                  </a:lnTo>
                  <a:lnTo>
                    <a:pt x="0" y="779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4875412" cy="7891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Weather integration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13634" y="6872734"/>
            <a:ext cx="8524131" cy="453629"/>
            <a:chOff x="0" y="0"/>
            <a:chExt cx="11365508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65508" cy="604838"/>
            </a:xfrm>
            <a:custGeom>
              <a:avLst/>
              <a:gdLst/>
              <a:ahLst/>
              <a:cxnLst/>
              <a:rect l="l" t="t" r="r" b="b"/>
              <a:pathLst>
                <a:path w="11365508" h="604838">
                  <a:moveTo>
                    <a:pt x="0" y="0"/>
                  </a:moveTo>
                  <a:lnTo>
                    <a:pt x="11365508" y="0"/>
                  </a:lnTo>
                  <a:lnTo>
                    <a:pt x="1136550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Optimal treatment timing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92238" y="7928819"/>
            <a:ext cx="637878" cy="637878"/>
            <a:chOff x="0" y="0"/>
            <a:chExt cx="850504" cy="8505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1098576" y="7981952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2" y="0"/>
                </a:lnTo>
                <a:lnTo>
                  <a:pt x="425202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r="-2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913634" y="7928819"/>
            <a:ext cx="3851076" cy="613023"/>
            <a:chOff x="0" y="0"/>
            <a:chExt cx="5134768" cy="81736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134768" cy="817364"/>
            </a:xfrm>
            <a:custGeom>
              <a:avLst/>
              <a:gdLst/>
              <a:ahLst/>
              <a:cxnLst/>
              <a:rect l="l" t="t" r="r" b="b"/>
              <a:pathLst>
                <a:path w="5134768" h="817364">
                  <a:moveTo>
                    <a:pt x="0" y="0"/>
                  </a:moveTo>
                  <a:lnTo>
                    <a:pt x="5134768" y="0"/>
                  </a:lnTo>
                  <a:lnTo>
                    <a:pt x="5134768" y="817364"/>
                  </a:lnTo>
                  <a:lnTo>
                    <a:pt x="0" y="817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5134768" cy="8268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Sustainable practices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913634" y="8541842"/>
            <a:ext cx="8524131" cy="453629"/>
            <a:chOff x="0" y="0"/>
            <a:chExt cx="11365508" cy="6048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365508" cy="604838"/>
            </a:xfrm>
            <a:custGeom>
              <a:avLst/>
              <a:gdLst/>
              <a:ahLst/>
              <a:cxnLst/>
              <a:rect l="l" t="t" r="r" b="b"/>
              <a:pathLst>
                <a:path w="11365508" h="604838">
                  <a:moveTo>
                    <a:pt x="0" y="0"/>
                  </a:moveTo>
                  <a:lnTo>
                    <a:pt x="11365508" y="0"/>
                  </a:lnTo>
                  <a:lnTo>
                    <a:pt x="1136550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104775"/>
              <a:ext cx="1136550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Long-term crop health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444627" y="621484"/>
            <a:ext cx="11398746" cy="1252984"/>
            <a:chOff x="0" y="0"/>
            <a:chExt cx="15198328" cy="1670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98328" cy="1670646"/>
            </a:xfrm>
            <a:custGeom>
              <a:avLst/>
              <a:gdLst/>
              <a:ahLst/>
              <a:cxnLst/>
              <a:rect l="l" t="t" r="r" b="b"/>
              <a:pathLst>
                <a:path w="15198328" h="1670646">
                  <a:moveTo>
                    <a:pt x="0" y="0"/>
                  </a:moveTo>
                  <a:lnTo>
                    <a:pt x="15198328" y="0"/>
                  </a:lnTo>
                  <a:lnTo>
                    <a:pt x="15198328" y="1670646"/>
                  </a:lnTo>
                  <a:lnTo>
                    <a:pt x="0" y="1670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5198328" cy="1689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What Makes Us Unique?</a:t>
              </a:r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2851518" y="184598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560238" y="1993128"/>
            <a:ext cx="5071914" cy="442913"/>
            <a:chOff x="0" y="0"/>
            <a:chExt cx="676255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62552" cy="590550"/>
            </a:xfrm>
            <a:custGeom>
              <a:avLst/>
              <a:gdLst/>
              <a:ahLst/>
              <a:cxnLst/>
              <a:rect l="l" t="t" r="r" b="b"/>
              <a:pathLst>
                <a:path w="6762552" h="590550">
                  <a:moveTo>
                    <a:pt x="0" y="0"/>
                  </a:moveTo>
                  <a:lnTo>
                    <a:pt x="6762552" y="0"/>
                  </a:lnTo>
                  <a:lnTo>
                    <a:pt x="676255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76255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Localized to Iowa &amp; Midwest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53485" y="2679162"/>
            <a:ext cx="6946850" cy="1360886"/>
            <a:chOff x="0" y="0"/>
            <a:chExt cx="9262466" cy="18145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62466" cy="1814514"/>
            </a:xfrm>
            <a:custGeom>
              <a:avLst/>
              <a:gdLst/>
              <a:ahLst/>
              <a:cxnLst/>
              <a:rect l="l" t="t" r="r" b="b"/>
              <a:pathLst>
                <a:path w="9262466" h="1814514">
                  <a:moveTo>
                    <a:pt x="0" y="0"/>
                  </a:moveTo>
                  <a:lnTo>
                    <a:pt x="9262466" y="0"/>
                  </a:lnTo>
                  <a:lnTo>
                    <a:pt x="9262466" y="1814514"/>
                  </a:lnTo>
                  <a:lnTo>
                    <a:pt x="0" y="1814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9262466" cy="1919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75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Tailored to the crop types, and common diseases in Iowa and surrounding Midwest regions, unlike one-size-fits-all solutions.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979038" y="435989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8017044" y="4383926"/>
            <a:ext cx="6947000" cy="885825"/>
            <a:chOff x="0" y="0"/>
            <a:chExt cx="9262666" cy="1181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62666" cy="1181100"/>
            </a:xfrm>
            <a:custGeom>
              <a:avLst/>
              <a:gdLst/>
              <a:ahLst/>
              <a:cxnLst/>
              <a:rect l="l" t="t" r="r" b="b"/>
              <a:pathLst>
                <a:path w="9262666" h="1181100">
                  <a:moveTo>
                    <a:pt x="0" y="0"/>
                  </a:moveTo>
                  <a:lnTo>
                    <a:pt x="9262666" y="0"/>
                  </a:lnTo>
                  <a:lnTo>
                    <a:pt x="9262666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9262666" cy="11906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Integrated Weather-Aware Recommendations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88100" y="5539959"/>
            <a:ext cx="6947000" cy="1360886"/>
            <a:chOff x="0" y="0"/>
            <a:chExt cx="9262666" cy="18145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62666" cy="1814514"/>
            </a:xfrm>
            <a:custGeom>
              <a:avLst/>
              <a:gdLst/>
              <a:ahLst/>
              <a:cxnLst/>
              <a:rect l="l" t="t" r="r" b="b"/>
              <a:pathLst>
                <a:path w="9262666" h="1814514">
                  <a:moveTo>
                    <a:pt x="0" y="0"/>
                  </a:moveTo>
                  <a:lnTo>
                    <a:pt x="9262666" y="0"/>
                  </a:lnTo>
                  <a:lnTo>
                    <a:pt x="9262666" y="1814514"/>
                  </a:lnTo>
                  <a:lnTo>
                    <a:pt x="0" y="1814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9262666" cy="19192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Provides weather-informed treatment schedules, enhancing the timing and effectiveness of interventions.</a:t>
              </a:r>
            </a:p>
          </p:txBody>
        </p:sp>
      </p:grpSp>
      <p:pic>
        <p:nvPicPr>
          <p:cNvPr id="1026" name="Picture 2" descr="Download Iowa, Map, Geography. Royalty-Free Vector Graphic - Pixabay">
            <a:extLst>
              <a:ext uri="{FF2B5EF4-FFF2-40B4-BE49-F238E27FC236}">
                <a16:creationId xmlns:a16="http://schemas.microsoft.com/office/drawing/2014/main" id="{7BFABC24-3F20-3C89-F76D-64D48161E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436" y="157806"/>
            <a:ext cx="13775244" cy="99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168"/>
            <a:ext cx="18288000" cy="10287000"/>
            <a:chOff x="-12593833" y="2990849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-12593833" y="2990849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13843" y="739789"/>
            <a:ext cx="16019712" cy="1466137"/>
            <a:chOff x="0" y="-1762274"/>
            <a:chExt cx="21359616" cy="3518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50984" cy="1756067"/>
            </a:xfrm>
            <a:custGeom>
              <a:avLst/>
              <a:gdLst/>
              <a:ahLst/>
              <a:cxnLst/>
              <a:rect l="l" t="t" r="r" b="b"/>
              <a:pathLst>
                <a:path w="9450984" h="1756067">
                  <a:moveTo>
                    <a:pt x="0" y="0"/>
                  </a:moveTo>
                  <a:lnTo>
                    <a:pt x="9450984" y="0"/>
                  </a:lnTo>
                  <a:lnTo>
                    <a:pt x="9450984" y="1756067"/>
                  </a:lnTo>
                  <a:lnTo>
                    <a:pt x="0" y="1756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908632" y="-1762274"/>
              <a:ext cx="9450984" cy="17751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Impact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4773" y="2748104"/>
            <a:ext cx="637878" cy="637878"/>
            <a:chOff x="0" y="0"/>
            <a:chExt cx="850504" cy="8505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711111" y="2801236"/>
            <a:ext cx="425202" cy="531613"/>
          </a:xfrm>
          <a:custGeom>
            <a:avLst/>
            <a:gdLst/>
            <a:ahLst/>
            <a:cxnLst/>
            <a:rect l="l" t="t" r="r" b="b"/>
            <a:pathLst>
              <a:path w="425202" h="53161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3" r="-2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526167" y="2748104"/>
            <a:ext cx="3544044" cy="613025"/>
            <a:chOff x="0" y="0"/>
            <a:chExt cx="4725392" cy="8173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817366"/>
            </a:xfrm>
            <a:custGeom>
              <a:avLst/>
              <a:gdLst/>
              <a:ahLst/>
              <a:cxnLst/>
              <a:rect l="l" t="t" r="r" b="b"/>
              <a:pathLst>
                <a:path w="4725392" h="817366">
                  <a:moveTo>
                    <a:pt x="0" y="0"/>
                  </a:moveTo>
                  <a:lnTo>
                    <a:pt x="4725392" y="0"/>
                  </a:lnTo>
                  <a:lnTo>
                    <a:pt x="4725392" y="817366"/>
                  </a:lnTo>
                  <a:lnTo>
                    <a:pt x="0" y="817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725392" cy="8268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Time Savings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526169" y="3361129"/>
            <a:ext cx="7088684" cy="453629"/>
            <a:chOff x="0" y="0"/>
            <a:chExt cx="9451578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51578" cy="604838"/>
            </a:xfrm>
            <a:custGeom>
              <a:avLst/>
              <a:gdLst/>
              <a:ahLst/>
              <a:cxnLst/>
              <a:rect l="l" t="t" r="r" b="b"/>
              <a:pathLst>
                <a:path w="9451578" h="604838">
                  <a:moveTo>
                    <a:pt x="0" y="0"/>
                  </a:moveTo>
                  <a:lnTo>
                    <a:pt x="9451578" y="0"/>
                  </a:lnTo>
                  <a:lnTo>
                    <a:pt x="945157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945157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Reduces manual disease time by over 70%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04773" y="6161284"/>
            <a:ext cx="637878" cy="637878"/>
            <a:chOff x="0" y="0"/>
            <a:chExt cx="850504" cy="8505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711111" y="6242099"/>
            <a:ext cx="425202" cy="531613"/>
          </a:xfrm>
          <a:custGeom>
            <a:avLst/>
            <a:gdLst/>
            <a:ahLst/>
            <a:cxnLst/>
            <a:rect l="l" t="t" r="r" b="b"/>
            <a:pathLst>
              <a:path w="425202" h="531613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r="-2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0526169" y="6188967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4725392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Yield Protection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26169" y="6774309"/>
            <a:ext cx="7088684" cy="907257"/>
            <a:chOff x="0" y="0"/>
            <a:chExt cx="9451578" cy="12096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451578" cy="1209676"/>
            </a:xfrm>
            <a:custGeom>
              <a:avLst/>
              <a:gdLst/>
              <a:ahLst/>
              <a:cxnLst/>
              <a:rect l="l" t="t" r="r" b="b"/>
              <a:pathLst>
                <a:path w="9451578" h="1209676">
                  <a:moveTo>
                    <a:pt x="0" y="0"/>
                  </a:moveTo>
                  <a:lnTo>
                    <a:pt x="9451578" y="0"/>
                  </a:lnTo>
                  <a:lnTo>
                    <a:pt x="9451578" y="1209676"/>
                  </a:lnTo>
                  <a:lnTo>
                    <a:pt x="0" y="1209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9451578" cy="13144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Helps prevent up to 30% crop loss with early detection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604773" y="4246126"/>
            <a:ext cx="637878" cy="637878"/>
            <a:chOff x="0" y="0"/>
            <a:chExt cx="850504" cy="8505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9711111" y="4299259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0526167" y="4246126"/>
            <a:ext cx="3544044" cy="613025"/>
            <a:chOff x="0" y="0"/>
            <a:chExt cx="4725392" cy="81736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817366"/>
            </a:xfrm>
            <a:custGeom>
              <a:avLst/>
              <a:gdLst/>
              <a:ahLst/>
              <a:cxnLst/>
              <a:rect l="l" t="t" r="r" b="b"/>
              <a:pathLst>
                <a:path w="4725392" h="817366">
                  <a:moveTo>
                    <a:pt x="0" y="0"/>
                  </a:moveTo>
                  <a:lnTo>
                    <a:pt x="4725392" y="0"/>
                  </a:lnTo>
                  <a:lnTo>
                    <a:pt x="4725392" y="817366"/>
                  </a:lnTo>
                  <a:lnTo>
                    <a:pt x="0" y="817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4725392" cy="8268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Cost Efficiency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526169" y="4859149"/>
            <a:ext cx="7088533" cy="907257"/>
            <a:chOff x="0" y="0"/>
            <a:chExt cx="9451578" cy="120967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451578" cy="1209676"/>
            </a:xfrm>
            <a:custGeom>
              <a:avLst/>
              <a:gdLst/>
              <a:ahLst/>
              <a:cxnLst/>
              <a:rect l="l" t="t" r="r" b="b"/>
              <a:pathLst>
                <a:path w="9451578" h="1209676">
                  <a:moveTo>
                    <a:pt x="0" y="0"/>
                  </a:moveTo>
                  <a:lnTo>
                    <a:pt x="9451578" y="0"/>
                  </a:lnTo>
                  <a:lnTo>
                    <a:pt x="9451578" y="1209676"/>
                  </a:lnTo>
                  <a:lnTo>
                    <a:pt x="0" y="1209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04775"/>
              <a:ext cx="9451578" cy="13144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75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Reduces unnecessary pesticide usage and crop health consulting fee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711111" y="7854986"/>
            <a:ext cx="637878" cy="637878"/>
            <a:chOff x="0" y="0"/>
            <a:chExt cx="850504" cy="85050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9817449" y="7908119"/>
            <a:ext cx="425202" cy="531614"/>
          </a:xfrm>
          <a:custGeom>
            <a:avLst/>
            <a:gdLst/>
            <a:ahLst/>
            <a:cxnLst/>
            <a:rect l="l" t="t" r="r" b="b"/>
            <a:pathLst>
              <a:path w="425202" h="531614">
                <a:moveTo>
                  <a:pt x="0" y="0"/>
                </a:moveTo>
                <a:lnTo>
                  <a:pt x="425202" y="0"/>
                </a:lnTo>
                <a:lnTo>
                  <a:pt x="425202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r="-2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>
            <a:off x="10632505" y="7854986"/>
            <a:ext cx="4081017" cy="442912"/>
            <a:chOff x="0" y="0"/>
            <a:chExt cx="5441356" cy="5905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441356" cy="590550"/>
            </a:xfrm>
            <a:custGeom>
              <a:avLst/>
              <a:gdLst/>
              <a:ahLst/>
              <a:cxnLst/>
              <a:rect l="l" t="t" r="r" b="b"/>
              <a:pathLst>
                <a:path w="5441356" h="590550">
                  <a:moveTo>
                    <a:pt x="0" y="0"/>
                  </a:moveTo>
                  <a:lnTo>
                    <a:pt x="5441356" y="0"/>
                  </a:lnTo>
                  <a:lnTo>
                    <a:pt x="5441356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5441356" cy="600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4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Farmer Empowerment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632507" y="8468011"/>
            <a:ext cx="7088684" cy="453629"/>
            <a:chOff x="0" y="0"/>
            <a:chExt cx="9451578" cy="6048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451578" cy="604838"/>
            </a:xfrm>
            <a:custGeom>
              <a:avLst/>
              <a:gdLst/>
              <a:ahLst/>
              <a:cxnLst/>
              <a:rect l="l" t="t" r="r" b="b"/>
              <a:pathLst>
                <a:path w="9451578" h="604838">
                  <a:moveTo>
                    <a:pt x="0" y="0"/>
                  </a:moveTo>
                  <a:lnTo>
                    <a:pt x="9451578" y="0"/>
                  </a:lnTo>
                  <a:lnTo>
                    <a:pt x="945157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04775"/>
              <a:ext cx="9451578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75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Provides accessible diagnostics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2A2EE509-BDFD-8C68-C1CC-92E80E8EB1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5968"/>
          <a:stretch/>
        </p:blipFill>
        <p:spPr>
          <a:xfrm>
            <a:off x="904405" y="307212"/>
            <a:ext cx="6378988" cy="9658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screenshot of a computer  AI-generated content may be incorrect."/>
          <p:cNvSpPr/>
          <p:nvPr/>
        </p:nvSpPr>
        <p:spPr>
          <a:xfrm>
            <a:off x="112347" y="62945"/>
            <a:ext cx="18175653" cy="10223205"/>
          </a:xfrm>
          <a:custGeom>
            <a:avLst/>
            <a:gdLst/>
            <a:ahLst/>
            <a:cxnLst/>
            <a:rect l="l" t="t" r="r" b="b"/>
            <a:pathLst>
              <a:path w="18175653" h="10223205">
                <a:moveTo>
                  <a:pt x="0" y="0"/>
                </a:moveTo>
                <a:lnTo>
                  <a:pt x="18175653" y="0"/>
                </a:lnTo>
                <a:lnTo>
                  <a:pt x="18175653" y="10223205"/>
                </a:lnTo>
                <a:lnTo>
                  <a:pt x="0" y="10223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" r="-7" b="-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8494" y="758786"/>
            <a:ext cx="2038350" cy="70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5"/>
              </a:lnSpc>
            </a:pPr>
            <a:r>
              <a:rPr lang="en-US" sz="4161" spc="137">
                <a:solidFill>
                  <a:srgbClr val="414A45"/>
                </a:solidFill>
                <a:latin typeface="Alegreya"/>
                <a:ea typeface="Alegreya"/>
                <a:cs typeface="Alegreya"/>
                <a:sym typeface="Alegreya"/>
              </a:rPr>
              <a:t>Datasets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10877" y="2071789"/>
            <a:ext cx="1345074" cy="30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952" spc="29">
                <a:solidFill>
                  <a:srgbClr val="405449"/>
                </a:solidFill>
                <a:latin typeface="PT Sans"/>
                <a:sym typeface="PT Sans"/>
              </a:rPr>
              <a:t>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1268" y="2810020"/>
            <a:ext cx="2263384" cy="321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81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20K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08917" y="3607209"/>
            <a:ext cx="2759238" cy="310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1"/>
              </a:lnSpc>
            </a:pPr>
            <a:r>
              <a:rPr lang="en-US" sz="1836" spc="84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New Plant Disease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72665" y="4541517"/>
            <a:ext cx="2026063" cy="310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1833" spc="108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Sorghum Disease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56844" y="5383799"/>
            <a:ext cx="1872923" cy="335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027" spc="14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Corn Leaf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30189" y="6237649"/>
            <a:ext cx="926232" cy="33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sz="1989" spc="11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Soybean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47660" y="6938309"/>
            <a:ext cx="1477955" cy="311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sz="1852" spc="96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Cassava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61380" y="7857773"/>
            <a:ext cx="1853365" cy="336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1997" spc="39">
                <a:solidFill>
                  <a:srgbClr val="40544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42483" y="8757857"/>
            <a:ext cx="887983" cy="33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99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Tomato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32319" y="1892817"/>
            <a:ext cx="7577548" cy="323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3"/>
              </a:lnSpc>
            </a:pPr>
            <a:r>
              <a:rPr lang="en-US" sz="1952" spc="29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Brief Description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16875" y="2666312"/>
            <a:ext cx="8222605" cy="6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5"/>
              </a:lnSpc>
            </a:pPr>
            <a:r>
              <a:rPr lang="en-US" sz="1924" spc="46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20,000+ images of wheat, maize, cotton, sugarcane, and rice diseases from</a:t>
            </a:r>
          </a:p>
          <a:p>
            <a:pPr algn="l">
              <a:lnSpc>
                <a:spcPts val="2467"/>
              </a:lnSpc>
            </a:pPr>
            <a:r>
              <a:rPr lang="en-US" sz="1933" spc="29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Kaggle, web scraping, and field data.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16875" y="3577333"/>
            <a:ext cx="8771186" cy="57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1845" spc="66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87K images in 38 classes (healthy + diseased), based on PlantVillage with offline</a:t>
            </a:r>
          </a:p>
          <a:p>
            <a:pPr algn="l">
              <a:lnSpc>
                <a:spcPts val="2380"/>
              </a:lnSpc>
            </a:pPr>
            <a:r>
              <a:rPr lang="en-US" sz="1840" spc="110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augmentation.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16875" y="4559146"/>
            <a:ext cx="8304684" cy="58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8"/>
              </a:lnSpc>
            </a:pPr>
            <a:r>
              <a:rPr lang="en-US" sz="1796" spc="97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7167 images covering 5 sorghum diseases (e.g., Smuts, Rust), used for plant</a:t>
            </a:r>
          </a:p>
          <a:p>
            <a:pPr algn="l">
              <a:lnSpc>
                <a:spcPts val="2294"/>
              </a:lnSpc>
            </a:pPr>
            <a:r>
              <a:rPr lang="en-US" sz="1690">
                <a:solidFill>
                  <a:srgbClr val="405449"/>
                </a:solidFill>
                <a:latin typeface="Lato"/>
                <a:ea typeface="Lato"/>
                <a:cs typeface="Lato"/>
                <a:sym typeface="Lato"/>
              </a:rPr>
              <a:t>pathology and ML training.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16875" y="5380124"/>
            <a:ext cx="8507462" cy="59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7"/>
              </a:lnSpc>
            </a:pPr>
            <a:r>
              <a:rPr lang="en-US" sz="1899" spc="62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4-class dataset (Common Rust, Gray Leaf Spot, Blight, Healthy), curated from</a:t>
            </a:r>
          </a:p>
          <a:p>
            <a:pPr algn="l">
              <a:lnSpc>
                <a:spcPts val="2447"/>
              </a:lnSpc>
            </a:pPr>
            <a:r>
              <a:rPr lang="en-US" sz="1898" spc="11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Plant Village + PlantDoc.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16875" y="6354793"/>
            <a:ext cx="8016180" cy="30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7"/>
              </a:lnSpc>
            </a:pPr>
            <a:r>
              <a:rPr lang="en-US" sz="1855" spc="66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Dataset of 7 soybean diseases + healthy, collected and shared via Kaggle.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51105" y="6936223"/>
            <a:ext cx="8736955" cy="61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1900" spc="51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Images of 5 disease types affecting cassava, used in African agricultural disease</a:t>
            </a:r>
          </a:p>
          <a:p>
            <a:pPr algn="l">
              <a:lnSpc>
                <a:spcPts val="2431"/>
              </a:lnSpc>
            </a:pPr>
            <a:r>
              <a:rPr lang="en-US" sz="1809" spc="95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detection challenges.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71867" y="7892538"/>
            <a:ext cx="8716194" cy="59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"/>
              </a:lnSpc>
            </a:pPr>
            <a:r>
              <a:rPr lang="en-US" sz="1823" spc="80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Classifies leaves as Healthy, Rust, Scab, or multiple diseases; includes metadata</a:t>
            </a:r>
          </a:p>
          <a:p>
            <a:pPr algn="l">
              <a:lnSpc>
                <a:spcPts val="2482"/>
              </a:lnSpc>
            </a:pPr>
            <a:r>
              <a:rPr lang="en-US" sz="1949" spc="25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and image folders.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51105" y="8798972"/>
            <a:ext cx="8848576" cy="57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795" spc="96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Tomato disease dataset from PlantVillage, used widely for leaf disease detection</a:t>
            </a:r>
          </a:p>
          <a:p>
            <a:pPr algn="l">
              <a:lnSpc>
                <a:spcPts val="2390"/>
              </a:lnSpc>
            </a:pPr>
            <a:r>
              <a:rPr lang="en-US" sz="1876" spc="82">
                <a:solidFill>
                  <a:srgbClr val="405449"/>
                </a:solidFill>
                <a:latin typeface="PT Sans"/>
                <a:ea typeface="PT Sans"/>
                <a:cs typeface="PT Sans"/>
                <a:sym typeface="PT Sans"/>
              </a:rPr>
              <a:t>research.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0E0B24-F633-C788-CA9C-5C912D711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700" y="9631459"/>
            <a:ext cx="30353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19050" y="0"/>
            <a:ext cx="8828690" cy="10276310"/>
          </a:xfrm>
          <a:custGeom>
            <a:avLst/>
            <a:gdLst/>
            <a:ahLst/>
            <a:cxnLst/>
            <a:rect l="l" t="t" r="r" b="b"/>
            <a:pathLst>
              <a:path w="8828690" h="10276310">
                <a:moveTo>
                  <a:pt x="0" y="0"/>
                </a:moveTo>
                <a:lnTo>
                  <a:pt x="8828690" y="0"/>
                </a:lnTo>
                <a:lnTo>
                  <a:pt x="8828690" y="10276310"/>
                </a:lnTo>
                <a:lnTo>
                  <a:pt x="0" y="1027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36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888838" y="10690"/>
            <a:ext cx="9399162" cy="10276310"/>
          </a:xfrm>
          <a:custGeom>
            <a:avLst/>
            <a:gdLst/>
            <a:ahLst/>
            <a:cxnLst/>
            <a:rect l="l" t="t" r="r" b="b"/>
            <a:pathLst>
              <a:path w="9399162" h="10276310">
                <a:moveTo>
                  <a:pt x="0" y="0"/>
                </a:moveTo>
                <a:lnTo>
                  <a:pt x="9399162" y="0"/>
                </a:lnTo>
                <a:lnTo>
                  <a:pt x="9399162" y="10276310"/>
                </a:lnTo>
                <a:lnTo>
                  <a:pt x="0" y="1027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130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65DCF-8AFA-7F6B-9D08-EA2A23EE6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821" y="6875024"/>
            <a:ext cx="738899" cy="3694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21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ByteForce_Latest.pptx</dc:title>
  <cp:revision>4</cp:revision>
  <dcterms:created xsi:type="dcterms:W3CDTF">2006-08-16T00:00:00Z</dcterms:created>
  <dcterms:modified xsi:type="dcterms:W3CDTF">2025-04-24T05:36:35Z</dcterms:modified>
  <dc:identifier>DAGlOCVoFoM</dc:identifier>
</cp:coreProperties>
</file>